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C42F9-2533-42E7-AE90-01D320E28456}" type="datetimeFigureOut">
              <a:rPr lang="en-US" smtClean="0"/>
              <a:t>1/30/2018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A04C8B-CA08-41E8-A3B5-7199E2AC3A74}" type="slidenum">
              <a:rPr lang="en-US" smtClean="0"/>
              <a:t>‹#›</a:t>
            </a:fld>
            <a:endParaRPr lang="en-US"/>
          </a:p>
        </p:txBody>
      </p:sp>
    </p:spTree>
    <p:extLst>
      <p:ext uri="{BB962C8B-B14F-4D97-AF65-F5344CB8AC3E}">
        <p14:creationId xmlns:p14="http://schemas.microsoft.com/office/powerpoint/2010/main" val="3685309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29DBEEC5-58A6-472B-80EC-5EA58F5E8C83}" type="slidenum">
              <a:rPr lang="en-US" smtClean="0"/>
              <a:pPr/>
              <a:t>5</a:t>
            </a:fld>
            <a:endParaRPr lang="en-US" dirty="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3506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194784D7-D9EA-4637-B870-BBCEE38D42BC}" type="slidenum">
              <a:rPr lang="en-US" smtClean="0"/>
              <a:pPr/>
              <a:t>8</a:t>
            </a:fld>
            <a:endParaRPr 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132201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D84F91-7FB8-4DAF-AD30-53F656CC9123}" type="datetimeFigureOut">
              <a:rPr lang="en-US" smtClean="0"/>
              <a:t>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1BF339-6E4E-48AB-A270-DD56B3F731E0}" type="slidenum">
              <a:rPr lang="en-US" smtClean="0"/>
              <a:t>‹#›</a:t>
            </a:fld>
            <a:endParaRPr lang="en-US"/>
          </a:p>
        </p:txBody>
      </p:sp>
    </p:spTree>
    <p:extLst>
      <p:ext uri="{BB962C8B-B14F-4D97-AF65-F5344CB8AC3E}">
        <p14:creationId xmlns:p14="http://schemas.microsoft.com/office/powerpoint/2010/main" val="1448631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D84F91-7FB8-4DAF-AD30-53F656CC9123}" type="datetimeFigureOut">
              <a:rPr lang="en-US" smtClean="0"/>
              <a:t>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1BF339-6E4E-48AB-A270-DD56B3F731E0}" type="slidenum">
              <a:rPr lang="en-US" smtClean="0"/>
              <a:t>‹#›</a:t>
            </a:fld>
            <a:endParaRPr lang="en-US"/>
          </a:p>
        </p:txBody>
      </p:sp>
    </p:spTree>
    <p:extLst>
      <p:ext uri="{BB962C8B-B14F-4D97-AF65-F5344CB8AC3E}">
        <p14:creationId xmlns:p14="http://schemas.microsoft.com/office/powerpoint/2010/main" val="2165375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D84F91-7FB8-4DAF-AD30-53F656CC9123}" type="datetimeFigureOut">
              <a:rPr lang="en-US" smtClean="0"/>
              <a:t>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1BF339-6E4E-48AB-A270-DD56B3F731E0}" type="slidenum">
              <a:rPr lang="en-US" smtClean="0"/>
              <a:t>‹#›</a:t>
            </a:fld>
            <a:endParaRPr lang="en-US"/>
          </a:p>
        </p:txBody>
      </p:sp>
    </p:spTree>
    <p:extLst>
      <p:ext uri="{BB962C8B-B14F-4D97-AF65-F5344CB8AC3E}">
        <p14:creationId xmlns:p14="http://schemas.microsoft.com/office/powerpoint/2010/main" val="2136565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D84F91-7FB8-4DAF-AD30-53F656CC9123}" type="datetimeFigureOut">
              <a:rPr lang="en-US" smtClean="0"/>
              <a:t>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1BF339-6E4E-48AB-A270-DD56B3F731E0}" type="slidenum">
              <a:rPr lang="en-US" smtClean="0"/>
              <a:t>‹#›</a:t>
            </a:fld>
            <a:endParaRPr lang="en-US"/>
          </a:p>
        </p:txBody>
      </p:sp>
    </p:spTree>
    <p:extLst>
      <p:ext uri="{BB962C8B-B14F-4D97-AF65-F5344CB8AC3E}">
        <p14:creationId xmlns:p14="http://schemas.microsoft.com/office/powerpoint/2010/main" val="629719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D84F91-7FB8-4DAF-AD30-53F656CC9123}" type="datetimeFigureOut">
              <a:rPr lang="en-US" smtClean="0"/>
              <a:t>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1BF339-6E4E-48AB-A270-DD56B3F731E0}" type="slidenum">
              <a:rPr lang="en-US" smtClean="0"/>
              <a:t>‹#›</a:t>
            </a:fld>
            <a:endParaRPr lang="en-US"/>
          </a:p>
        </p:txBody>
      </p:sp>
    </p:spTree>
    <p:extLst>
      <p:ext uri="{BB962C8B-B14F-4D97-AF65-F5344CB8AC3E}">
        <p14:creationId xmlns:p14="http://schemas.microsoft.com/office/powerpoint/2010/main" val="2515184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D84F91-7FB8-4DAF-AD30-53F656CC9123}" type="datetimeFigureOut">
              <a:rPr lang="en-US" smtClean="0"/>
              <a:t>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1BF339-6E4E-48AB-A270-DD56B3F731E0}" type="slidenum">
              <a:rPr lang="en-US" smtClean="0"/>
              <a:t>‹#›</a:t>
            </a:fld>
            <a:endParaRPr lang="en-US"/>
          </a:p>
        </p:txBody>
      </p:sp>
    </p:spTree>
    <p:extLst>
      <p:ext uri="{BB962C8B-B14F-4D97-AF65-F5344CB8AC3E}">
        <p14:creationId xmlns:p14="http://schemas.microsoft.com/office/powerpoint/2010/main" val="3748406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D84F91-7FB8-4DAF-AD30-53F656CC9123}" type="datetimeFigureOut">
              <a:rPr lang="en-US" smtClean="0"/>
              <a:t>1/30/2018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1BF339-6E4E-48AB-A270-DD56B3F731E0}" type="slidenum">
              <a:rPr lang="en-US" smtClean="0"/>
              <a:t>‹#›</a:t>
            </a:fld>
            <a:endParaRPr lang="en-US"/>
          </a:p>
        </p:txBody>
      </p:sp>
    </p:spTree>
    <p:extLst>
      <p:ext uri="{BB962C8B-B14F-4D97-AF65-F5344CB8AC3E}">
        <p14:creationId xmlns:p14="http://schemas.microsoft.com/office/powerpoint/2010/main" val="2813256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D84F91-7FB8-4DAF-AD30-53F656CC9123}" type="datetimeFigureOut">
              <a:rPr lang="en-US" smtClean="0"/>
              <a:t>1/30/2018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1BF339-6E4E-48AB-A270-DD56B3F731E0}" type="slidenum">
              <a:rPr lang="en-US" smtClean="0"/>
              <a:t>‹#›</a:t>
            </a:fld>
            <a:endParaRPr lang="en-US"/>
          </a:p>
        </p:txBody>
      </p:sp>
    </p:spTree>
    <p:extLst>
      <p:ext uri="{BB962C8B-B14F-4D97-AF65-F5344CB8AC3E}">
        <p14:creationId xmlns:p14="http://schemas.microsoft.com/office/powerpoint/2010/main" val="3048505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D84F91-7FB8-4DAF-AD30-53F656CC9123}" type="datetimeFigureOut">
              <a:rPr lang="en-US" smtClean="0"/>
              <a:t>1/30/2018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1BF339-6E4E-48AB-A270-DD56B3F731E0}" type="slidenum">
              <a:rPr lang="en-US" smtClean="0"/>
              <a:t>‹#›</a:t>
            </a:fld>
            <a:endParaRPr lang="en-US"/>
          </a:p>
        </p:txBody>
      </p:sp>
    </p:spTree>
    <p:extLst>
      <p:ext uri="{BB962C8B-B14F-4D97-AF65-F5344CB8AC3E}">
        <p14:creationId xmlns:p14="http://schemas.microsoft.com/office/powerpoint/2010/main" val="2636999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D84F91-7FB8-4DAF-AD30-53F656CC9123}" type="datetimeFigureOut">
              <a:rPr lang="en-US" smtClean="0"/>
              <a:t>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1BF339-6E4E-48AB-A270-DD56B3F731E0}" type="slidenum">
              <a:rPr lang="en-US" smtClean="0"/>
              <a:t>‹#›</a:t>
            </a:fld>
            <a:endParaRPr lang="en-US"/>
          </a:p>
        </p:txBody>
      </p:sp>
    </p:spTree>
    <p:extLst>
      <p:ext uri="{BB962C8B-B14F-4D97-AF65-F5344CB8AC3E}">
        <p14:creationId xmlns:p14="http://schemas.microsoft.com/office/powerpoint/2010/main" val="3864303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D84F91-7FB8-4DAF-AD30-53F656CC9123}" type="datetimeFigureOut">
              <a:rPr lang="en-US" smtClean="0"/>
              <a:t>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1BF339-6E4E-48AB-A270-DD56B3F731E0}" type="slidenum">
              <a:rPr lang="en-US" smtClean="0"/>
              <a:t>‹#›</a:t>
            </a:fld>
            <a:endParaRPr lang="en-US"/>
          </a:p>
        </p:txBody>
      </p:sp>
    </p:spTree>
    <p:extLst>
      <p:ext uri="{BB962C8B-B14F-4D97-AF65-F5344CB8AC3E}">
        <p14:creationId xmlns:p14="http://schemas.microsoft.com/office/powerpoint/2010/main" val="2592218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D84F91-7FB8-4DAF-AD30-53F656CC9123}" type="datetimeFigureOut">
              <a:rPr lang="en-US" smtClean="0"/>
              <a:t>1/30/2018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1BF339-6E4E-48AB-A270-DD56B3F731E0}" type="slidenum">
              <a:rPr lang="en-US" smtClean="0"/>
              <a:t>‹#›</a:t>
            </a:fld>
            <a:endParaRPr lang="en-US"/>
          </a:p>
        </p:txBody>
      </p:sp>
    </p:spTree>
    <p:extLst>
      <p:ext uri="{BB962C8B-B14F-4D97-AF65-F5344CB8AC3E}">
        <p14:creationId xmlns:p14="http://schemas.microsoft.com/office/powerpoint/2010/main" val="1508939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ada.gov/case_western_univ.htm"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accent1">
                    <a:satMod val="150000"/>
                  </a:schemeClr>
                </a:solidFill>
              </a:rPr>
              <a:t>A Common Student Issue</a:t>
            </a:r>
            <a:endParaRPr lang="en-US" dirty="0">
              <a:solidFill>
                <a:schemeClr val="accent1">
                  <a:satMod val="150000"/>
                </a:schemeClr>
              </a:solidFill>
            </a:endParaRPr>
          </a:p>
        </p:txBody>
      </p:sp>
      <p:sp>
        <p:nvSpPr>
          <p:cNvPr id="22531" name="Content Placeholder 2"/>
          <p:cNvSpPr>
            <a:spLocks noGrp="1"/>
          </p:cNvSpPr>
          <p:nvPr>
            <p:ph idx="1"/>
          </p:nvPr>
        </p:nvSpPr>
        <p:spPr/>
        <p:txBody>
          <a:bodyPr/>
          <a:lstStyle/>
          <a:p>
            <a:pPr eaLnBrk="1" hangingPunct="1"/>
            <a:r>
              <a:rPr lang="en-US" dirty="0" smtClean="0"/>
              <a:t>Failing to timely notify of disability status and need for accommodation</a:t>
            </a:r>
          </a:p>
        </p:txBody>
      </p:sp>
      <p:sp>
        <p:nvSpPr>
          <p:cNvPr id="5" name="Footer Placeholder 4"/>
          <p:cNvSpPr>
            <a:spLocks noGrp="1"/>
          </p:cNvSpPr>
          <p:nvPr>
            <p:ph type="ftr" sz="quarter" idx="11"/>
          </p:nvPr>
        </p:nvSpPr>
        <p:spPr/>
        <p:txBody>
          <a:bodyPr/>
          <a:lstStyle/>
          <a:p>
            <a:pPr>
              <a:defRPr/>
            </a:pPr>
            <a:r>
              <a:rPr lang="en-US" dirty="0" smtClean="0"/>
              <a:t>Goucher College 2018 - Drummond Woodsum</a:t>
            </a:r>
            <a:endParaRPr lang="en-US" dirty="0"/>
          </a:p>
        </p:txBody>
      </p:sp>
      <p:sp>
        <p:nvSpPr>
          <p:cNvPr id="4" name="Slide Number Placeholder 3"/>
          <p:cNvSpPr>
            <a:spLocks noGrp="1"/>
          </p:cNvSpPr>
          <p:nvPr>
            <p:ph type="sldNum" sz="quarter" idx="12"/>
          </p:nvPr>
        </p:nvSpPr>
        <p:spPr/>
        <p:txBody>
          <a:bodyPr/>
          <a:lstStyle/>
          <a:p>
            <a:pPr>
              <a:defRPr/>
            </a:pPr>
            <a:fld id="{969DD719-FED8-4753-8DA7-B32948D03B39}" type="slidenum">
              <a:rPr lang="en-US"/>
              <a:pPr>
                <a:defRPr/>
              </a:pPr>
              <a:t>1</a:t>
            </a:fld>
            <a:endParaRPr lang="en-US" dirty="0"/>
          </a:p>
        </p:txBody>
      </p:sp>
      <p:pic>
        <p:nvPicPr>
          <p:cNvPr id="3" name="Picture 2" title="&quot;Register Now&quot; image"/>
          <p:cNvPicPr>
            <a:picLocks noChangeAspect="1"/>
          </p:cNvPicPr>
          <p:nvPr/>
        </p:nvPicPr>
        <p:blipFill>
          <a:blip r:embed="rId2"/>
          <a:stretch>
            <a:fillRect/>
          </a:stretch>
        </p:blipFill>
        <p:spPr>
          <a:xfrm>
            <a:off x="4724400" y="2895601"/>
            <a:ext cx="2324100" cy="1971675"/>
          </a:xfrm>
          <a:prstGeom prst="rect">
            <a:avLst/>
          </a:prstGeom>
        </p:spPr>
      </p:pic>
    </p:spTree>
    <p:extLst>
      <p:ext uri="{BB962C8B-B14F-4D97-AF65-F5344CB8AC3E}">
        <p14:creationId xmlns:p14="http://schemas.microsoft.com/office/powerpoint/2010/main" val="995496101"/>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Other Accommodations</a:t>
            </a:r>
            <a:endParaRPr lang="en-US" dirty="0">
              <a:solidFill>
                <a:schemeClr val="tx2">
                  <a:lumMod val="60000"/>
                  <a:lumOff val="40000"/>
                </a:schemeClr>
              </a:solidFill>
            </a:endParaRPr>
          </a:p>
        </p:txBody>
      </p:sp>
      <p:sp>
        <p:nvSpPr>
          <p:cNvPr id="4" name="Footer Placeholder 3"/>
          <p:cNvSpPr>
            <a:spLocks noGrp="1"/>
          </p:cNvSpPr>
          <p:nvPr>
            <p:ph type="ftr" sz="quarter" idx="11"/>
          </p:nvPr>
        </p:nvSpPr>
        <p:spPr/>
        <p:txBody>
          <a:bodyPr/>
          <a:lstStyle/>
          <a:p>
            <a:pPr>
              <a:defRPr/>
            </a:pPr>
            <a:r>
              <a:rPr lang="en-US" dirty="0" smtClean="0"/>
              <a:t>Goucher College 2018 - Drummond Woodsum</a:t>
            </a:r>
            <a:endParaRPr lang="en-US" dirty="0"/>
          </a:p>
        </p:txBody>
      </p:sp>
      <p:sp>
        <p:nvSpPr>
          <p:cNvPr id="5" name="Slide Number Placeholder 4"/>
          <p:cNvSpPr>
            <a:spLocks noGrp="1"/>
          </p:cNvSpPr>
          <p:nvPr>
            <p:ph type="sldNum" sz="quarter" idx="12"/>
          </p:nvPr>
        </p:nvSpPr>
        <p:spPr/>
        <p:txBody>
          <a:bodyPr/>
          <a:lstStyle/>
          <a:p>
            <a:pPr>
              <a:defRPr/>
            </a:pPr>
            <a:fld id="{10DD543F-6471-450E-B240-1BE41E7F8451}" type="slidenum">
              <a:rPr lang="en-US" smtClean="0"/>
              <a:pPr>
                <a:defRPr/>
              </a:pPr>
              <a:t>10</a:t>
            </a:fld>
            <a:endParaRPr lang="en-US" dirty="0"/>
          </a:p>
        </p:txBody>
      </p:sp>
      <p:sp>
        <p:nvSpPr>
          <p:cNvPr id="3" name="Content Placeholder 2"/>
          <p:cNvSpPr>
            <a:spLocks noGrp="1"/>
          </p:cNvSpPr>
          <p:nvPr>
            <p:ph sz="quarter" idx="1"/>
          </p:nvPr>
        </p:nvSpPr>
        <p:spPr/>
        <p:txBody>
          <a:bodyPr/>
          <a:lstStyle/>
          <a:p>
            <a:r>
              <a:rPr lang="en-US" dirty="0" smtClean="0"/>
              <a:t>Felix is diagnosed with Asperger’s Syndrome</a:t>
            </a:r>
          </a:p>
          <a:p>
            <a:r>
              <a:rPr lang="en-US" dirty="0" smtClean="0"/>
              <a:t>His documentation suggests that he be absolved from working on group projects due to his social communication difficulties and not to be called on in class</a:t>
            </a:r>
          </a:p>
          <a:p>
            <a:r>
              <a:rPr lang="en-US" dirty="0" smtClean="0"/>
              <a:t>Felix is enrolled in your course  </a:t>
            </a:r>
          </a:p>
          <a:p>
            <a:r>
              <a:rPr lang="en-US" dirty="0" smtClean="0"/>
              <a:t>How can you accommodate Felix?</a:t>
            </a:r>
            <a:endParaRPr lang="en-US" dirty="0"/>
          </a:p>
        </p:txBody>
      </p:sp>
    </p:spTree>
    <p:extLst>
      <p:ext uri="{BB962C8B-B14F-4D97-AF65-F5344CB8AC3E}">
        <p14:creationId xmlns:p14="http://schemas.microsoft.com/office/powerpoint/2010/main" val="2728268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Audio-Visual</a:t>
            </a:r>
            <a:endParaRPr lang="en-US" dirty="0">
              <a:solidFill>
                <a:schemeClr val="tx2">
                  <a:lumMod val="60000"/>
                  <a:lumOff val="40000"/>
                </a:schemeClr>
              </a:solidFill>
            </a:endParaRPr>
          </a:p>
        </p:txBody>
      </p:sp>
      <p:sp>
        <p:nvSpPr>
          <p:cNvPr id="4" name="Footer Placeholder 3"/>
          <p:cNvSpPr>
            <a:spLocks noGrp="1"/>
          </p:cNvSpPr>
          <p:nvPr>
            <p:ph type="ftr" sz="quarter" idx="11"/>
          </p:nvPr>
        </p:nvSpPr>
        <p:spPr/>
        <p:txBody>
          <a:bodyPr/>
          <a:lstStyle/>
          <a:p>
            <a:pPr>
              <a:defRPr/>
            </a:pPr>
            <a:r>
              <a:rPr lang="en-US" dirty="0" smtClean="0"/>
              <a:t>Goucher College 2018 - Drummond Woodsum</a:t>
            </a:r>
            <a:endParaRPr lang="en-US" dirty="0"/>
          </a:p>
        </p:txBody>
      </p:sp>
      <p:sp>
        <p:nvSpPr>
          <p:cNvPr id="5" name="Slide Number Placeholder 4"/>
          <p:cNvSpPr>
            <a:spLocks noGrp="1"/>
          </p:cNvSpPr>
          <p:nvPr>
            <p:ph type="sldNum" sz="quarter" idx="12"/>
          </p:nvPr>
        </p:nvSpPr>
        <p:spPr/>
        <p:txBody>
          <a:bodyPr/>
          <a:lstStyle/>
          <a:p>
            <a:pPr>
              <a:defRPr/>
            </a:pPr>
            <a:fld id="{10DD543F-6471-450E-B240-1BE41E7F8451}" type="slidenum">
              <a:rPr lang="en-US" smtClean="0"/>
              <a:pPr>
                <a:defRPr/>
              </a:pPr>
              <a:t>11</a:t>
            </a:fld>
            <a:endParaRPr lang="en-US" dirty="0"/>
          </a:p>
        </p:txBody>
      </p:sp>
      <p:sp>
        <p:nvSpPr>
          <p:cNvPr id="3" name="Content Placeholder 2"/>
          <p:cNvSpPr>
            <a:spLocks noGrp="1"/>
          </p:cNvSpPr>
          <p:nvPr>
            <p:ph sz="quarter" idx="1"/>
          </p:nvPr>
        </p:nvSpPr>
        <p:spPr/>
        <p:txBody>
          <a:bodyPr/>
          <a:lstStyle/>
          <a:p>
            <a:r>
              <a:rPr lang="en-US" dirty="0" smtClean="0"/>
              <a:t>Raul has a hearing impairment and is enrolled in a course utilizing film and multimedia</a:t>
            </a:r>
          </a:p>
          <a:p>
            <a:r>
              <a:rPr lang="en-US" dirty="0" smtClean="0"/>
              <a:t>What kinds of implications would Raul’s enrollment present to you?</a:t>
            </a:r>
            <a:endParaRPr lang="en-US" dirty="0"/>
          </a:p>
        </p:txBody>
      </p:sp>
    </p:spTree>
    <p:extLst>
      <p:ext uri="{BB962C8B-B14F-4D97-AF65-F5344CB8AC3E}">
        <p14:creationId xmlns:p14="http://schemas.microsoft.com/office/powerpoint/2010/main" val="1911131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More Time for everything?</a:t>
            </a:r>
            <a:endParaRPr lang="en-US" dirty="0">
              <a:solidFill>
                <a:schemeClr val="accent1"/>
              </a:solidFill>
            </a:endParaRPr>
          </a:p>
        </p:txBody>
      </p:sp>
      <p:sp>
        <p:nvSpPr>
          <p:cNvPr id="4" name="Footer Placeholder 3"/>
          <p:cNvSpPr>
            <a:spLocks noGrp="1"/>
          </p:cNvSpPr>
          <p:nvPr>
            <p:ph type="ftr" sz="quarter" idx="11"/>
          </p:nvPr>
        </p:nvSpPr>
        <p:spPr/>
        <p:txBody>
          <a:bodyPr/>
          <a:lstStyle/>
          <a:p>
            <a:pPr>
              <a:defRPr/>
            </a:pPr>
            <a:r>
              <a:rPr lang="en-US" dirty="0" smtClean="0"/>
              <a:t>Goucher College 2018 - Drummond Woodsum</a:t>
            </a:r>
            <a:endParaRPr lang="en-US" dirty="0"/>
          </a:p>
        </p:txBody>
      </p:sp>
      <p:sp>
        <p:nvSpPr>
          <p:cNvPr id="5" name="Slide Number Placeholder 4"/>
          <p:cNvSpPr>
            <a:spLocks noGrp="1"/>
          </p:cNvSpPr>
          <p:nvPr>
            <p:ph type="sldNum" sz="quarter" idx="12"/>
          </p:nvPr>
        </p:nvSpPr>
        <p:spPr/>
        <p:txBody>
          <a:bodyPr/>
          <a:lstStyle/>
          <a:p>
            <a:pPr>
              <a:defRPr/>
            </a:pPr>
            <a:fld id="{10DD543F-6471-450E-B240-1BE41E7F8451}" type="slidenum">
              <a:rPr lang="en-US" smtClean="0"/>
              <a:pPr>
                <a:defRPr/>
              </a:pPr>
              <a:t>12</a:t>
            </a:fld>
            <a:endParaRPr lang="en-US" dirty="0"/>
          </a:p>
        </p:txBody>
      </p:sp>
      <p:sp>
        <p:nvSpPr>
          <p:cNvPr id="3" name="Content Placeholder 2"/>
          <p:cNvSpPr>
            <a:spLocks noGrp="1"/>
          </p:cNvSpPr>
          <p:nvPr>
            <p:ph sz="quarter" idx="1"/>
          </p:nvPr>
        </p:nvSpPr>
        <p:spPr/>
        <p:txBody>
          <a:bodyPr/>
          <a:lstStyle/>
          <a:p>
            <a:r>
              <a:rPr lang="en-US" dirty="0" smtClean="0"/>
              <a:t>A student enrolled in your course is requesting extended time for assignments, papers, group projects</a:t>
            </a:r>
          </a:p>
          <a:p>
            <a:pPr lvl="1"/>
            <a:r>
              <a:rPr lang="en-US" dirty="0" smtClean="0"/>
              <a:t>Is the request reasonable?</a:t>
            </a:r>
            <a:endParaRPr lang="en-US" dirty="0"/>
          </a:p>
        </p:txBody>
      </p:sp>
      <p:pic>
        <p:nvPicPr>
          <p:cNvPr id="6" name="Picture 5" descr="Student pulling back the deadline of 1:00 p.m." title="Cloc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4413" y="3533776"/>
            <a:ext cx="2543175" cy="1800225"/>
          </a:xfrm>
          <a:prstGeom prst="rect">
            <a:avLst/>
          </a:prstGeom>
        </p:spPr>
      </p:pic>
    </p:spTree>
    <p:extLst>
      <p:ext uri="{BB962C8B-B14F-4D97-AF65-F5344CB8AC3E}">
        <p14:creationId xmlns:p14="http://schemas.microsoft.com/office/powerpoint/2010/main" val="202546918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And what about . . . </a:t>
            </a:r>
            <a:endParaRPr lang="en-US" dirty="0">
              <a:solidFill>
                <a:schemeClr val="accent1"/>
              </a:solidFill>
            </a:endParaRPr>
          </a:p>
        </p:txBody>
      </p:sp>
      <p:sp>
        <p:nvSpPr>
          <p:cNvPr id="4" name="Footer Placeholder 3"/>
          <p:cNvSpPr>
            <a:spLocks noGrp="1"/>
          </p:cNvSpPr>
          <p:nvPr>
            <p:ph type="ftr" sz="quarter" idx="11"/>
          </p:nvPr>
        </p:nvSpPr>
        <p:spPr/>
        <p:txBody>
          <a:bodyPr/>
          <a:lstStyle/>
          <a:p>
            <a:pPr>
              <a:defRPr/>
            </a:pPr>
            <a:r>
              <a:rPr lang="en-US" dirty="0" smtClean="0"/>
              <a:t>Goucher College 2018 - Drummond Woodsum</a:t>
            </a:r>
            <a:endParaRPr lang="en-US" dirty="0"/>
          </a:p>
        </p:txBody>
      </p:sp>
      <p:sp>
        <p:nvSpPr>
          <p:cNvPr id="5" name="Slide Number Placeholder 4"/>
          <p:cNvSpPr>
            <a:spLocks noGrp="1"/>
          </p:cNvSpPr>
          <p:nvPr>
            <p:ph type="sldNum" sz="quarter" idx="12"/>
          </p:nvPr>
        </p:nvSpPr>
        <p:spPr/>
        <p:txBody>
          <a:bodyPr/>
          <a:lstStyle/>
          <a:p>
            <a:pPr>
              <a:defRPr/>
            </a:pPr>
            <a:fld id="{10DD543F-6471-450E-B240-1BE41E7F8451}" type="slidenum">
              <a:rPr lang="en-US" smtClean="0"/>
              <a:pPr>
                <a:defRPr/>
              </a:pPr>
              <a:t>13</a:t>
            </a:fld>
            <a:endParaRPr lang="en-US" dirty="0"/>
          </a:p>
        </p:txBody>
      </p:sp>
      <p:sp>
        <p:nvSpPr>
          <p:cNvPr id="3" name="Content Placeholder 2"/>
          <p:cNvSpPr>
            <a:spLocks noGrp="1"/>
          </p:cNvSpPr>
          <p:nvPr>
            <p:ph sz="quarter" idx="1"/>
          </p:nvPr>
        </p:nvSpPr>
        <p:spPr/>
        <p:txBody>
          <a:bodyPr>
            <a:normAutofit/>
          </a:bodyPr>
          <a:lstStyle/>
          <a:p>
            <a:r>
              <a:rPr lang="en-US" dirty="0" smtClean="0"/>
              <a:t>Trigger warnings?</a:t>
            </a:r>
          </a:p>
          <a:p>
            <a:r>
              <a:rPr lang="en-US" dirty="0" smtClean="0"/>
              <a:t>Eva is diagnosed with PTSD and is enrolled in a psychology course</a:t>
            </a:r>
          </a:p>
          <a:p>
            <a:r>
              <a:rPr lang="en-US" dirty="0" smtClean="0"/>
              <a:t>She requests that as the professor </a:t>
            </a:r>
            <a:r>
              <a:rPr lang="en-US" dirty="0"/>
              <a:t>you prohibit </a:t>
            </a:r>
            <a:r>
              <a:rPr lang="en-US" dirty="0" smtClean="0"/>
              <a:t>discussions, readings, videos, etc., dealing with sexual assault. How should you respond?</a:t>
            </a:r>
          </a:p>
          <a:p>
            <a:r>
              <a:rPr lang="en-US" dirty="0" smtClean="0"/>
              <a:t>What if she says, okay, how about I leave the class, I am not tested on such content or have to participate in any such course content?</a:t>
            </a:r>
            <a:endParaRPr lang="en-US" dirty="0"/>
          </a:p>
        </p:txBody>
      </p:sp>
    </p:spTree>
    <p:extLst>
      <p:ext uri="{BB962C8B-B14F-4D97-AF65-F5344CB8AC3E}">
        <p14:creationId xmlns:p14="http://schemas.microsoft.com/office/powerpoint/2010/main" val="65767193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Class Discussions</a:t>
            </a:r>
            <a:endParaRPr lang="en-US" dirty="0">
              <a:solidFill>
                <a:schemeClr val="accent1"/>
              </a:solidFill>
            </a:endParaRPr>
          </a:p>
        </p:txBody>
      </p:sp>
      <p:sp>
        <p:nvSpPr>
          <p:cNvPr id="4" name="Footer Placeholder 3"/>
          <p:cNvSpPr>
            <a:spLocks noGrp="1"/>
          </p:cNvSpPr>
          <p:nvPr>
            <p:ph type="ftr" sz="quarter" idx="11"/>
          </p:nvPr>
        </p:nvSpPr>
        <p:spPr/>
        <p:txBody>
          <a:bodyPr/>
          <a:lstStyle/>
          <a:p>
            <a:pPr>
              <a:defRPr/>
            </a:pPr>
            <a:r>
              <a:rPr lang="en-US" dirty="0" smtClean="0"/>
              <a:t>Goucher College 2018 - Drummond Woodsum</a:t>
            </a:r>
            <a:endParaRPr lang="en-US" dirty="0"/>
          </a:p>
        </p:txBody>
      </p:sp>
      <p:sp>
        <p:nvSpPr>
          <p:cNvPr id="5" name="Slide Number Placeholder 4"/>
          <p:cNvSpPr>
            <a:spLocks noGrp="1"/>
          </p:cNvSpPr>
          <p:nvPr>
            <p:ph type="sldNum" sz="quarter" idx="12"/>
          </p:nvPr>
        </p:nvSpPr>
        <p:spPr/>
        <p:txBody>
          <a:bodyPr/>
          <a:lstStyle/>
          <a:p>
            <a:pPr>
              <a:defRPr/>
            </a:pPr>
            <a:fld id="{10DD543F-6471-450E-B240-1BE41E7F8451}" type="slidenum">
              <a:rPr lang="en-US" smtClean="0"/>
              <a:pPr>
                <a:defRPr/>
              </a:pPr>
              <a:t>14</a:t>
            </a:fld>
            <a:endParaRPr lang="en-US" dirty="0"/>
          </a:p>
        </p:txBody>
      </p:sp>
      <p:sp>
        <p:nvSpPr>
          <p:cNvPr id="3" name="Content Placeholder 2"/>
          <p:cNvSpPr>
            <a:spLocks noGrp="1"/>
          </p:cNvSpPr>
          <p:nvPr>
            <p:ph sz="quarter" idx="1"/>
          </p:nvPr>
        </p:nvSpPr>
        <p:spPr/>
        <p:txBody>
          <a:bodyPr/>
          <a:lstStyle/>
          <a:p>
            <a:pPr lvl="0"/>
            <a:r>
              <a:rPr lang="en-US" dirty="0"/>
              <a:t>How do you handle a student who fairly regularly “takes over” your classroom discussion but insists you are harassing him due to his ADHD?</a:t>
            </a:r>
          </a:p>
          <a:p>
            <a:endParaRPr lang="en-US" dirty="0"/>
          </a:p>
        </p:txBody>
      </p:sp>
      <p:pic>
        <p:nvPicPr>
          <p:cNvPr id="4098" name="Picture 2" title="Two faces with a bub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3429000"/>
            <a:ext cx="26416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538785"/>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t>
            </a:r>
            <a:endParaRPr lang="en-US" dirty="0"/>
          </a:p>
        </p:txBody>
      </p:sp>
      <p:sp>
        <p:nvSpPr>
          <p:cNvPr id="3" name="Footer Placeholder 2"/>
          <p:cNvSpPr>
            <a:spLocks noGrp="1"/>
          </p:cNvSpPr>
          <p:nvPr>
            <p:ph type="ftr" sz="quarter" idx="11"/>
          </p:nvPr>
        </p:nvSpPr>
        <p:spPr/>
        <p:txBody>
          <a:bodyPr/>
          <a:lstStyle/>
          <a:p>
            <a:pPr>
              <a:defRPr/>
            </a:pPr>
            <a:r>
              <a:rPr lang="en-US" dirty="0" smtClean="0"/>
              <a:t>Goucher College 2018 - Drummond Woodsum</a:t>
            </a:r>
            <a:endParaRPr lang="en-US" dirty="0"/>
          </a:p>
        </p:txBody>
      </p:sp>
      <p:sp>
        <p:nvSpPr>
          <p:cNvPr id="4" name="Slide Number Placeholder 3"/>
          <p:cNvSpPr>
            <a:spLocks noGrp="1"/>
          </p:cNvSpPr>
          <p:nvPr>
            <p:ph type="sldNum" sz="quarter" idx="12"/>
          </p:nvPr>
        </p:nvSpPr>
        <p:spPr/>
        <p:txBody>
          <a:bodyPr/>
          <a:lstStyle/>
          <a:p>
            <a:pPr>
              <a:defRPr/>
            </a:pPr>
            <a:fld id="{10DD543F-6471-450E-B240-1BE41E7F8451}" type="slidenum">
              <a:rPr lang="en-US" smtClean="0"/>
              <a:pPr>
                <a:defRPr/>
              </a:pPr>
              <a:t>15</a:t>
            </a:fld>
            <a:endParaRPr lang="en-US" dirty="0"/>
          </a:p>
        </p:txBody>
      </p:sp>
      <p:sp>
        <p:nvSpPr>
          <p:cNvPr id="5" name="Content Placeholder 4"/>
          <p:cNvSpPr>
            <a:spLocks noGrp="1"/>
          </p:cNvSpPr>
          <p:nvPr>
            <p:ph sz="quarter" idx="1"/>
          </p:nvPr>
        </p:nvSpPr>
        <p:spPr/>
        <p:txBody>
          <a:bodyPr/>
          <a:lstStyle/>
          <a:p>
            <a:r>
              <a:rPr lang="en-US" dirty="0"/>
              <a:t>Jenny is diagnosed with ADHD.  She says she has it under control, has learned coping strategies and needs no medication.  She is enrolled in the School of Education and shares a lot about her experience working with students with </a:t>
            </a:r>
            <a:r>
              <a:rPr lang="en-US" dirty="0" smtClean="0"/>
              <a:t>disabilities in the field.  </a:t>
            </a:r>
            <a:r>
              <a:rPr lang="en-US" dirty="0"/>
              <a:t>You observed on her Facebook page that she has described some fairly personal details about a student from her student teaching and that student’s parents.  How would you handle this discovery?</a:t>
            </a:r>
          </a:p>
        </p:txBody>
      </p:sp>
    </p:spTree>
    <p:extLst>
      <p:ext uri="{BB962C8B-B14F-4D97-AF65-F5344CB8AC3E}">
        <p14:creationId xmlns:p14="http://schemas.microsoft.com/office/powerpoint/2010/main" val="2242029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Abroad</a:t>
            </a:r>
            <a:endParaRPr lang="en-US" dirty="0"/>
          </a:p>
        </p:txBody>
      </p:sp>
      <p:sp>
        <p:nvSpPr>
          <p:cNvPr id="3" name="Footer Placeholder 2"/>
          <p:cNvSpPr>
            <a:spLocks noGrp="1"/>
          </p:cNvSpPr>
          <p:nvPr>
            <p:ph type="ftr" sz="quarter" idx="11"/>
          </p:nvPr>
        </p:nvSpPr>
        <p:spPr/>
        <p:txBody>
          <a:bodyPr/>
          <a:lstStyle/>
          <a:p>
            <a:pPr>
              <a:defRPr/>
            </a:pPr>
            <a:r>
              <a:rPr lang="en-US" dirty="0" smtClean="0"/>
              <a:t>Goucher College 2018 - Drummond Woodsum</a:t>
            </a:r>
            <a:endParaRPr lang="en-US" dirty="0"/>
          </a:p>
        </p:txBody>
      </p:sp>
      <p:sp>
        <p:nvSpPr>
          <p:cNvPr id="4" name="Slide Number Placeholder 3"/>
          <p:cNvSpPr>
            <a:spLocks noGrp="1"/>
          </p:cNvSpPr>
          <p:nvPr>
            <p:ph type="sldNum" sz="quarter" idx="12"/>
          </p:nvPr>
        </p:nvSpPr>
        <p:spPr/>
        <p:txBody>
          <a:bodyPr/>
          <a:lstStyle/>
          <a:p>
            <a:pPr>
              <a:defRPr/>
            </a:pPr>
            <a:fld id="{10DD543F-6471-450E-B240-1BE41E7F8451}" type="slidenum">
              <a:rPr lang="en-US" smtClean="0"/>
              <a:pPr>
                <a:defRPr/>
              </a:pPr>
              <a:t>16</a:t>
            </a:fld>
            <a:endParaRPr lang="en-US" dirty="0"/>
          </a:p>
        </p:txBody>
      </p:sp>
      <p:sp>
        <p:nvSpPr>
          <p:cNvPr id="5" name="Content Placeholder 4"/>
          <p:cNvSpPr>
            <a:spLocks noGrp="1"/>
          </p:cNvSpPr>
          <p:nvPr>
            <p:ph sz="quarter" idx="1"/>
          </p:nvPr>
        </p:nvSpPr>
        <p:spPr/>
        <p:txBody>
          <a:bodyPr/>
          <a:lstStyle/>
          <a:p>
            <a:r>
              <a:rPr lang="en-US" dirty="0"/>
              <a:t>Jacob, who is blind, is interested in a travel abroad experience.  Do you have concerns about Jacob’s plans?  If so, how would you address your concerns</a:t>
            </a:r>
            <a:r>
              <a:rPr lang="en-US" dirty="0" smtClean="0"/>
              <a:t>?</a:t>
            </a:r>
            <a:endParaRPr lang="en-US" dirty="0"/>
          </a:p>
        </p:txBody>
      </p:sp>
      <p:pic>
        <p:nvPicPr>
          <p:cNvPr id="6" name="Picture 5" descr="flying over the world - map with pins" title="airplane"/>
          <p:cNvPicPr>
            <a:picLocks noChangeAspect="1"/>
          </p:cNvPicPr>
          <p:nvPr/>
        </p:nvPicPr>
        <p:blipFill>
          <a:blip r:embed="rId2"/>
          <a:stretch>
            <a:fillRect/>
          </a:stretch>
        </p:blipFill>
        <p:spPr>
          <a:xfrm>
            <a:off x="3886200" y="2782824"/>
            <a:ext cx="4572000" cy="3215640"/>
          </a:xfrm>
          <a:prstGeom prst="rect">
            <a:avLst/>
          </a:prstGeom>
        </p:spPr>
      </p:pic>
    </p:spTree>
    <p:extLst>
      <p:ext uri="{BB962C8B-B14F-4D97-AF65-F5344CB8AC3E}">
        <p14:creationId xmlns:p14="http://schemas.microsoft.com/office/powerpoint/2010/main" val="3514566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46313" y="1905001"/>
            <a:ext cx="7772400" cy="1362075"/>
          </a:xfrm>
        </p:spPr>
        <p:txBody>
          <a:bodyPr/>
          <a:lstStyle/>
          <a:p>
            <a:r>
              <a:rPr lang="en-US" dirty="0" smtClean="0"/>
              <a:t>Access to Information</a:t>
            </a:r>
            <a:endParaRPr lang="en-US" dirty="0"/>
          </a:p>
        </p:txBody>
      </p:sp>
      <p:sp>
        <p:nvSpPr>
          <p:cNvPr id="7" name="Text Placeholder 6"/>
          <p:cNvSpPr>
            <a:spLocks noGrp="1"/>
          </p:cNvSpPr>
          <p:nvPr>
            <p:ph type="body" idx="1"/>
          </p:nvPr>
        </p:nvSpPr>
        <p:spPr>
          <a:xfrm>
            <a:off x="2286000" y="762000"/>
            <a:ext cx="8077200" cy="914400"/>
          </a:xfrm>
        </p:spPr>
        <p:txBody>
          <a:bodyPr/>
          <a:lstStyle/>
          <a:p>
            <a:pPr algn="ctr"/>
            <a:r>
              <a:rPr lang="en-US" sz="4800" dirty="0">
                <a:solidFill>
                  <a:schemeClr val="accent1"/>
                </a:solidFill>
              </a:rPr>
              <a:t>Hidden ADA Barriers</a:t>
            </a:r>
            <a:endParaRPr lang="en-US" sz="4800" dirty="0">
              <a:solidFill>
                <a:schemeClr val="accent1"/>
              </a:solidFill>
            </a:endParaRPr>
          </a:p>
        </p:txBody>
      </p:sp>
      <p:sp>
        <p:nvSpPr>
          <p:cNvPr id="4" name="Footer Placeholder 3"/>
          <p:cNvSpPr>
            <a:spLocks noGrp="1"/>
          </p:cNvSpPr>
          <p:nvPr>
            <p:ph type="ftr" sz="quarter" idx="11"/>
          </p:nvPr>
        </p:nvSpPr>
        <p:spPr/>
        <p:txBody>
          <a:bodyPr/>
          <a:lstStyle/>
          <a:p>
            <a:pPr>
              <a:defRPr/>
            </a:pPr>
            <a:r>
              <a:rPr lang="en-US" dirty="0" smtClean="0"/>
              <a:t>Goucher College 2018 - Drummond Woodsum</a:t>
            </a:r>
            <a:endParaRPr lang="en-US" dirty="0"/>
          </a:p>
        </p:txBody>
      </p:sp>
      <p:sp>
        <p:nvSpPr>
          <p:cNvPr id="5" name="Slide Number Placeholder 4"/>
          <p:cNvSpPr>
            <a:spLocks noGrp="1"/>
          </p:cNvSpPr>
          <p:nvPr>
            <p:ph type="sldNum" sz="quarter" idx="12"/>
          </p:nvPr>
        </p:nvSpPr>
        <p:spPr/>
        <p:txBody>
          <a:bodyPr/>
          <a:lstStyle/>
          <a:p>
            <a:pPr>
              <a:defRPr/>
            </a:pPr>
            <a:fld id="{10DD543F-6471-450E-B240-1BE41E7F8451}" type="slidenum">
              <a:rPr lang="en-US" smtClean="0"/>
              <a:pPr>
                <a:defRPr/>
              </a:pPr>
              <a:t>17</a:t>
            </a:fld>
            <a:endParaRPr lang="en-US" dirty="0"/>
          </a:p>
        </p:txBody>
      </p:sp>
      <p:pic>
        <p:nvPicPr>
          <p:cNvPr id="10242" name="Picture 2" title="hidden person in a clou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4990" y="3810000"/>
            <a:ext cx="3656010" cy="2522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53934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1066800"/>
          </a:xfrm>
        </p:spPr>
        <p:txBody>
          <a:bodyPr>
            <a:normAutofit fontScale="90000"/>
          </a:bodyPr>
          <a:lstStyle/>
          <a:p>
            <a:pPr lvl="0"/>
            <a:r>
              <a:rPr lang="en-US" sz="4000" dirty="0"/>
              <a:t/>
            </a:r>
            <a:br>
              <a:rPr lang="en-US" sz="4000" dirty="0"/>
            </a:br>
            <a:r>
              <a:rPr lang="en-US" sz="4000" dirty="0">
                <a:solidFill>
                  <a:schemeClr val="accent1"/>
                </a:solidFill>
              </a:rPr>
              <a:t>Instructional access</a:t>
            </a:r>
            <a:endParaRPr lang="en-US" dirty="0">
              <a:solidFill>
                <a:schemeClr val="accent1"/>
              </a:solidFill>
            </a:endParaRPr>
          </a:p>
        </p:txBody>
      </p:sp>
      <p:sp>
        <p:nvSpPr>
          <p:cNvPr id="4" name="Footer Placeholder 3"/>
          <p:cNvSpPr>
            <a:spLocks noGrp="1"/>
          </p:cNvSpPr>
          <p:nvPr>
            <p:ph type="ftr" sz="quarter" idx="11"/>
          </p:nvPr>
        </p:nvSpPr>
        <p:spPr/>
        <p:txBody>
          <a:bodyPr/>
          <a:lstStyle/>
          <a:p>
            <a:pPr>
              <a:defRPr/>
            </a:pPr>
            <a:r>
              <a:rPr lang="en-US" dirty="0" smtClean="0"/>
              <a:t>Goucher College 2018 - Drummond Woodsum</a:t>
            </a:r>
            <a:endParaRPr lang="en-US" dirty="0"/>
          </a:p>
        </p:txBody>
      </p:sp>
      <p:sp>
        <p:nvSpPr>
          <p:cNvPr id="5" name="Slide Number Placeholder 4"/>
          <p:cNvSpPr>
            <a:spLocks noGrp="1"/>
          </p:cNvSpPr>
          <p:nvPr>
            <p:ph type="sldNum" sz="quarter" idx="12"/>
          </p:nvPr>
        </p:nvSpPr>
        <p:spPr/>
        <p:txBody>
          <a:bodyPr/>
          <a:lstStyle/>
          <a:p>
            <a:pPr>
              <a:defRPr/>
            </a:pPr>
            <a:fld id="{10DD543F-6471-450E-B240-1BE41E7F8451}" type="slidenum">
              <a:rPr lang="en-US" smtClean="0"/>
              <a:pPr>
                <a:defRPr/>
              </a:pPr>
              <a:t>18</a:t>
            </a:fld>
            <a:endParaRPr lang="en-US" dirty="0"/>
          </a:p>
        </p:txBody>
      </p:sp>
      <p:sp>
        <p:nvSpPr>
          <p:cNvPr id="3" name="Content Placeholder 2"/>
          <p:cNvSpPr>
            <a:spLocks noGrp="1"/>
          </p:cNvSpPr>
          <p:nvPr>
            <p:ph sz="quarter" idx="1"/>
          </p:nvPr>
        </p:nvSpPr>
        <p:spPr>
          <a:xfrm>
            <a:off x="1981200" y="1600200"/>
            <a:ext cx="8229600" cy="4953000"/>
          </a:xfrm>
        </p:spPr>
        <p:txBody>
          <a:bodyPr>
            <a:normAutofit/>
          </a:bodyPr>
          <a:lstStyle/>
          <a:p>
            <a:pPr indent="-285750"/>
            <a:r>
              <a:rPr lang="en-US" dirty="0"/>
              <a:t>In your highly interactive course, you are using some of the following instructional media: </a:t>
            </a:r>
            <a:r>
              <a:rPr lang="en-US" b="1" dirty="0" smtClean="0"/>
              <a:t>	</a:t>
            </a:r>
            <a:endParaRPr lang="en-US" b="1" dirty="0"/>
          </a:p>
          <a:p>
            <a:pPr marL="800100" lvl="1" indent="-342900">
              <a:buAutoNum type="alphaLcPeriod"/>
            </a:pPr>
            <a:r>
              <a:rPr lang="en-US" dirty="0" smtClean="0"/>
              <a:t>Streaming videos</a:t>
            </a:r>
            <a:endParaRPr lang="en-US" dirty="0"/>
          </a:p>
          <a:p>
            <a:pPr marL="800100" lvl="1" indent="-342900">
              <a:buAutoNum type="alphaLcPeriod"/>
            </a:pPr>
            <a:r>
              <a:rPr lang="en-US" dirty="0" smtClean="0"/>
              <a:t>Chat </a:t>
            </a:r>
            <a:r>
              <a:rPr lang="en-US" dirty="0"/>
              <a:t>rooms for interactive discussions </a:t>
            </a:r>
            <a:r>
              <a:rPr lang="en-US" dirty="0" smtClean="0"/>
              <a:t>outside the classroom</a:t>
            </a:r>
            <a:endParaRPr lang="en-US" dirty="0"/>
          </a:p>
          <a:p>
            <a:pPr marL="800100" lvl="1" indent="-342900">
              <a:buAutoNum type="alphaLcPeriod"/>
            </a:pPr>
            <a:r>
              <a:rPr lang="en-US" dirty="0" smtClean="0"/>
              <a:t>Electronic </a:t>
            </a:r>
            <a:r>
              <a:rPr lang="en-US" dirty="0"/>
              <a:t>bulletin boards </a:t>
            </a:r>
            <a:r>
              <a:rPr lang="en-US" dirty="0" smtClean="0"/>
              <a:t>for posting information to students</a:t>
            </a:r>
            <a:endParaRPr lang="en-US" dirty="0"/>
          </a:p>
          <a:p>
            <a:pPr marL="800100" lvl="1" indent="-342900">
              <a:buAutoNum type="alphaLcPeriod"/>
            </a:pPr>
            <a:r>
              <a:rPr lang="en-US" dirty="0" smtClean="0"/>
              <a:t>Internet-based </a:t>
            </a:r>
            <a:r>
              <a:rPr lang="en-US" dirty="0"/>
              <a:t>applications for tutoring </a:t>
            </a:r>
            <a:r>
              <a:rPr lang="en-US" dirty="0" smtClean="0"/>
              <a:t>and homework</a:t>
            </a:r>
          </a:p>
          <a:p>
            <a:pPr marL="800100" lvl="1" indent="-342900">
              <a:buAutoNum type="alphaLcPeriod"/>
            </a:pPr>
            <a:r>
              <a:rPr lang="en-US" dirty="0"/>
              <a:t>Flipped classrooms</a:t>
            </a:r>
            <a:endParaRPr lang="en-US" dirty="0"/>
          </a:p>
          <a:p>
            <a:r>
              <a:rPr lang="en-US" dirty="0"/>
              <a:t>What potential barriers could your choice of digital media interaction present for some students with disabilities?</a:t>
            </a:r>
            <a:endParaRPr lang="en-US" dirty="0"/>
          </a:p>
          <a:p>
            <a:endParaRPr lang="en-US" dirty="0"/>
          </a:p>
        </p:txBody>
      </p:sp>
    </p:spTree>
    <p:extLst>
      <p:ext uri="{BB962C8B-B14F-4D97-AF65-F5344CB8AC3E}">
        <p14:creationId xmlns:p14="http://schemas.microsoft.com/office/powerpoint/2010/main" val="2966246395"/>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kindl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8108" y="4820136"/>
            <a:ext cx="1996093" cy="1123465"/>
          </a:xfrm>
          <a:prstGeom prst="rect">
            <a:avLst/>
          </a:prstGeom>
        </p:spPr>
      </p:pic>
      <p:sp>
        <p:nvSpPr>
          <p:cNvPr id="6146" name="Title 1"/>
          <p:cNvSpPr>
            <a:spLocks noGrp="1"/>
          </p:cNvSpPr>
          <p:nvPr>
            <p:ph type="title"/>
          </p:nvPr>
        </p:nvSpPr>
        <p:spPr/>
        <p:txBody>
          <a:bodyPr/>
          <a:lstStyle/>
          <a:p>
            <a:pPr eaLnBrk="1" hangingPunct="1"/>
            <a:r>
              <a:rPr lang="en-US" altLang="en-US" dirty="0" smtClean="0">
                <a:solidFill>
                  <a:schemeClr val="accent1"/>
                </a:solidFill>
              </a:rPr>
              <a:t>The “Kindle” Standard</a:t>
            </a:r>
          </a:p>
        </p:txBody>
      </p:sp>
      <p:sp>
        <p:nvSpPr>
          <p:cNvPr id="4" name="Footer Placeholder 3"/>
          <p:cNvSpPr>
            <a:spLocks noGrp="1"/>
          </p:cNvSpPr>
          <p:nvPr>
            <p:ph type="ftr" sz="quarter" idx="11"/>
          </p:nvPr>
        </p:nvSpPr>
        <p:spPr/>
        <p:txBody>
          <a:bodyPr/>
          <a:lstStyle/>
          <a:p>
            <a:pPr>
              <a:defRPr/>
            </a:pPr>
            <a:r>
              <a:rPr lang="en-US" dirty="0" smtClean="0"/>
              <a:t>Goucher College 2018 - Drummond Woodsum</a:t>
            </a:r>
            <a:endParaRPr lang="en-US" dirty="0"/>
          </a:p>
        </p:txBody>
      </p:sp>
      <p:sp>
        <p:nvSpPr>
          <p:cNvPr id="2" name="Slide Number Placeholder 1"/>
          <p:cNvSpPr>
            <a:spLocks noGrp="1"/>
          </p:cNvSpPr>
          <p:nvPr>
            <p:ph type="sldNum" sz="quarter" idx="12"/>
          </p:nvPr>
        </p:nvSpPr>
        <p:spPr/>
        <p:txBody>
          <a:bodyPr/>
          <a:lstStyle/>
          <a:p>
            <a:pPr>
              <a:defRPr/>
            </a:pPr>
            <a:fld id="{60029BEF-7816-4435-83A4-8540C792669C}" type="slidenum">
              <a:rPr lang="en-US" smtClean="0"/>
              <a:pPr>
                <a:defRPr/>
              </a:pPr>
              <a:t>19</a:t>
            </a:fld>
            <a:endParaRPr lang="en-US" dirty="0"/>
          </a:p>
        </p:txBody>
      </p:sp>
      <p:sp>
        <p:nvSpPr>
          <p:cNvPr id="3" name="Content Placeholder 2"/>
          <p:cNvSpPr>
            <a:spLocks noGrp="1"/>
          </p:cNvSpPr>
          <p:nvPr>
            <p:ph sz="quarter" idx="1"/>
          </p:nvPr>
        </p:nvSpPr>
        <p:spPr>
          <a:xfrm>
            <a:off x="1981200" y="1371601"/>
            <a:ext cx="8229600" cy="4525963"/>
          </a:xfrm>
        </p:spPr>
        <p:txBody>
          <a:bodyPr>
            <a:normAutofit/>
          </a:bodyPr>
          <a:lstStyle/>
          <a:p>
            <a:pPr eaLnBrk="1" hangingPunct="1">
              <a:defRPr/>
            </a:pPr>
            <a:r>
              <a:rPr lang="en-US" dirty="0" smtClean="0"/>
              <a:t>Students with disabilities must be afforded “the opportunity to acquire the same information, engage in the same interactions, and enjoy the same services” as nondisabled students, with “substantially equivalent ease of use”</a:t>
            </a:r>
          </a:p>
          <a:p>
            <a:pPr marL="800100" lvl="3" indent="-342900">
              <a:defRPr/>
            </a:pPr>
            <a:r>
              <a:rPr lang="en-US" dirty="0"/>
              <a:t>Sample from Case Western </a:t>
            </a:r>
            <a:r>
              <a:rPr lang="en-US" dirty="0" smtClean="0"/>
              <a:t>College </a:t>
            </a:r>
            <a:r>
              <a:rPr lang="en-US" dirty="0"/>
              <a:t>settlement agreement with Department of Justice, available at: </a:t>
            </a:r>
            <a:r>
              <a:rPr lang="en-US" dirty="0">
                <a:hlinkClick r:id="rId3"/>
              </a:rPr>
              <a:t>http://www.ada.gov/case_western_univ.htm</a:t>
            </a:r>
            <a:endParaRPr lang="en-US" dirty="0"/>
          </a:p>
          <a:p>
            <a:pPr eaLnBrk="1" hangingPunct="1">
              <a:defRPr/>
            </a:pPr>
            <a:r>
              <a:rPr lang="en-US" dirty="0" smtClean="0"/>
              <a:t>The government’s position now is that this standard applies to all “emerging technologies”</a:t>
            </a:r>
          </a:p>
          <a:p>
            <a:pPr marL="0" indent="0">
              <a:buNone/>
              <a:defRPr/>
            </a:pPr>
            <a:endParaRPr lang="en-US" dirty="0"/>
          </a:p>
        </p:txBody>
      </p:sp>
    </p:spTree>
    <p:extLst>
      <p:ext uri="{BB962C8B-B14F-4D97-AF65-F5344CB8AC3E}">
        <p14:creationId xmlns:p14="http://schemas.microsoft.com/office/powerpoint/2010/main" val="416306707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accent1">
                    <a:satMod val="150000"/>
                  </a:schemeClr>
                </a:solidFill>
              </a:rPr>
              <a:t>Basic Rule</a:t>
            </a:r>
            <a:endParaRPr lang="en-US" dirty="0">
              <a:solidFill>
                <a:schemeClr val="accent1">
                  <a:satMod val="150000"/>
                </a:schemeClr>
              </a:solidFill>
            </a:endParaRPr>
          </a:p>
        </p:txBody>
      </p:sp>
      <p:sp>
        <p:nvSpPr>
          <p:cNvPr id="23555" name="Content Placeholder 2"/>
          <p:cNvSpPr>
            <a:spLocks noGrp="1"/>
          </p:cNvSpPr>
          <p:nvPr>
            <p:ph idx="1"/>
          </p:nvPr>
        </p:nvSpPr>
        <p:spPr/>
        <p:txBody>
          <a:bodyPr/>
          <a:lstStyle/>
          <a:p>
            <a:pPr eaLnBrk="1" hangingPunct="1"/>
            <a:r>
              <a:rPr lang="en-US" dirty="0" smtClean="0"/>
              <a:t>A university cannot discriminate for failing to accommodate what it does not know</a:t>
            </a:r>
          </a:p>
        </p:txBody>
      </p:sp>
      <p:sp>
        <p:nvSpPr>
          <p:cNvPr id="5" name="Footer Placeholder 4"/>
          <p:cNvSpPr>
            <a:spLocks noGrp="1"/>
          </p:cNvSpPr>
          <p:nvPr>
            <p:ph type="ftr" sz="quarter" idx="11"/>
          </p:nvPr>
        </p:nvSpPr>
        <p:spPr/>
        <p:txBody>
          <a:bodyPr/>
          <a:lstStyle/>
          <a:p>
            <a:pPr>
              <a:defRPr/>
            </a:pPr>
            <a:r>
              <a:rPr lang="en-US" dirty="0" smtClean="0"/>
              <a:t>Goucher College 2018 - Drummond Woodsum</a:t>
            </a:r>
            <a:endParaRPr lang="en-US" dirty="0"/>
          </a:p>
        </p:txBody>
      </p:sp>
      <p:sp>
        <p:nvSpPr>
          <p:cNvPr id="4" name="Slide Number Placeholder 3"/>
          <p:cNvSpPr>
            <a:spLocks noGrp="1"/>
          </p:cNvSpPr>
          <p:nvPr>
            <p:ph type="sldNum" sz="quarter" idx="12"/>
          </p:nvPr>
        </p:nvSpPr>
        <p:spPr/>
        <p:txBody>
          <a:bodyPr/>
          <a:lstStyle/>
          <a:p>
            <a:pPr>
              <a:defRPr/>
            </a:pPr>
            <a:fld id="{22C6A281-EE48-4D45-B9EB-ACF13BC8F21D}" type="slidenum">
              <a:rPr lang="en-US"/>
              <a:pPr>
                <a:defRPr/>
              </a:pPr>
              <a:t>2</a:t>
            </a:fld>
            <a:endParaRPr lang="en-US" dirty="0"/>
          </a:p>
        </p:txBody>
      </p:sp>
      <p:pic>
        <p:nvPicPr>
          <p:cNvPr id="3" name="Picture 2" descr="cartoon of perplexed face with three question marks above the face" title="Questions"/>
          <p:cNvPicPr>
            <a:picLocks noChangeAspect="1"/>
          </p:cNvPicPr>
          <p:nvPr/>
        </p:nvPicPr>
        <p:blipFill>
          <a:blip r:embed="rId2"/>
          <a:stretch>
            <a:fillRect/>
          </a:stretch>
        </p:blipFill>
        <p:spPr>
          <a:xfrm>
            <a:off x="3886200" y="2253996"/>
            <a:ext cx="3877818" cy="3765804"/>
          </a:xfrm>
          <a:prstGeom prst="rect">
            <a:avLst/>
          </a:prstGeom>
        </p:spPr>
      </p:pic>
    </p:spTree>
    <p:extLst>
      <p:ext uri="{BB962C8B-B14F-4D97-AF65-F5344CB8AC3E}">
        <p14:creationId xmlns:p14="http://schemas.microsoft.com/office/powerpoint/2010/main" val="342445261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Faculty Guidance</a:t>
            </a:r>
            <a:endParaRPr lang="en-US" dirty="0">
              <a:solidFill>
                <a:schemeClr val="accent1"/>
              </a:solidFill>
            </a:endParaRPr>
          </a:p>
        </p:txBody>
      </p:sp>
      <p:sp>
        <p:nvSpPr>
          <p:cNvPr id="4" name="Footer Placeholder 3"/>
          <p:cNvSpPr>
            <a:spLocks noGrp="1"/>
          </p:cNvSpPr>
          <p:nvPr>
            <p:ph type="ftr" sz="quarter" idx="11"/>
          </p:nvPr>
        </p:nvSpPr>
        <p:spPr/>
        <p:txBody>
          <a:bodyPr/>
          <a:lstStyle/>
          <a:p>
            <a:pPr>
              <a:defRPr/>
            </a:pPr>
            <a:r>
              <a:rPr lang="en-US" dirty="0" smtClean="0"/>
              <a:t>Goucher College 2018 - Drummond Woodsum</a:t>
            </a:r>
            <a:endParaRPr lang="en-US" dirty="0"/>
          </a:p>
        </p:txBody>
      </p:sp>
      <p:sp>
        <p:nvSpPr>
          <p:cNvPr id="5" name="Slide Number Placeholder 4"/>
          <p:cNvSpPr>
            <a:spLocks noGrp="1"/>
          </p:cNvSpPr>
          <p:nvPr>
            <p:ph type="sldNum" sz="quarter" idx="12"/>
          </p:nvPr>
        </p:nvSpPr>
        <p:spPr/>
        <p:txBody>
          <a:bodyPr/>
          <a:lstStyle/>
          <a:p>
            <a:pPr>
              <a:defRPr/>
            </a:pPr>
            <a:fld id="{10DD543F-6471-450E-B240-1BE41E7F8451}" type="slidenum">
              <a:rPr lang="en-US" smtClean="0"/>
              <a:pPr>
                <a:defRPr/>
              </a:pPr>
              <a:t>20</a:t>
            </a:fld>
            <a:endParaRPr lang="en-US" dirty="0"/>
          </a:p>
        </p:txBody>
      </p:sp>
      <p:sp>
        <p:nvSpPr>
          <p:cNvPr id="3" name="Content Placeholder 2"/>
          <p:cNvSpPr>
            <a:spLocks noGrp="1"/>
          </p:cNvSpPr>
          <p:nvPr>
            <p:ph sz="quarter" idx="1"/>
          </p:nvPr>
        </p:nvSpPr>
        <p:spPr/>
        <p:txBody>
          <a:bodyPr>
            <a:normAutofit/>
          </a:bodyPr>
          <a:lstStyle/>
          <a:p>
            <a:r>
              <a:rPr lang="en-US" dirty="0" smtClean="0"/>
              <a:t>Remember </a:t>
            </a:r>
            <a:r>
              <a:rPr lang="en-US" smtClean="0"/>
              <a:t>– Accessibility </a:t>
            </a:r>
            <a:r>
              <a:rPr lang="en-US" dirty="0" smtClean="0"/>
              <a:t>Services is a resource for you:</a:t>
            </a:r>
          </a:p>
          <a:p>
            <a:pPr lvl="1"/>
            <a:r>
              <a:rPr lang="en-US" dirty="0" smtClean="0"/>
              <a:t>If you question the appropriateness of an accommodation</a:t>
            </a:r>
          </a:p>
          <a:p>
            <a:pPr lvl="1"/>
            <a:r>
              <a:rPr lang="en-US" dirty="0" smtClean="0"/>
              <a:t>If you do not understand what the accommodation means (e.g., “preferential seating”)</a:t>
            </a:r>
          </a:p>
          <a:p>
            <a:pPr lvl="1"/>
            <a:r>
              <a:rPr lang="en-US" dirty="0" smtClean="0"/>
              <a:t>If you are unsure how to accommodate</a:t>
            </a:r>
          </a:p>
          <a:p>
            <a:pPr lvl="1"/>
            <a:r>
              <a:rPr lang="en-US" dirty="0" smtClean="0"/>
              <a:t>If you need assistance with an accommodation</a:t>
            </a:r>
          </a:p>
          <a:p>
            <a:pPr lvl="1"/>
            <a:r>
              <a:rPr lang="en-US" dirty="0" smtClean="0"/>
              <a:t>If you are working with a student with a type of disability new to your instructional design, e.g., a student who is blind</a:t>
            </a:r>
            <a:endParaRPr lang="en-US" dirty="0"/>
          </a:p>
        </p:txBody>
      </p:sp>
    </p:spTree>
    <p:extLst>
      <p:ext uri="{BB962C8B-B14F-4D97-AF65-F5344CB8AC3E}">
        <p14:creationId xmlns:p14="http://schemas.microsoft.com/office/powerpoint/2010/main" val="398294451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Goucher College 2018 - Drummond Woodsum</a:t>
            </a:r>
            <a:endParaRPr lang="en-US" dirty="0"/>
          </a:p>
        </p:txBody>
      </p:sp>
      <p:sp>
        <p:nvSpPr>
          <p:cNvPr id="5" name="Slide Number Placeholder 4"/>
          <p:cNvSpPr>
            <a:spLocks noGrp="1"/>
          </p:cNvSpPr>
          <p:nvPr>
            <p:ph type="sldNum" sz="quarter" idx="12"/>
          </p:nvPr>
        </p:nvSpPr>
        <p:spPr/>
        <p:txBody>
          <a:bodyPr/>
          <a:lstStyle/>
          <a:p>
            <a:fld id="{F36DFF06-B85F-494B-B845-7AD3C316EB38}" type="slidenum">
              <a:rPr lang="en-US" smtClean="0"/>
              <a:t>21</a:t>
            </a:fld>
            <a:endParaRPr lang="en-US" dirty="0"/>
          </a:p>
        </p:txBody>
      </p:sp>
      <p:pic>
        <p:nvPicPr>
          <p:cNvPr id="2" name="Picture 1" descr="dog straddling over phrase &quot;Thank You&quot;" title="picture - do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1" y="1981200"/>
            <a:ext cx="5014913" cy="2057400"/>
          </a:xfrm>
          <a:prstGeom prst="rect">
            <a:avLst/>
          </a:prstGeom>
        </p:spPr>
      </p:pic>
    </p:spTree>
    <p:extLst>
      <p:ext uri="{BB962C8B-B14F-4D97-AF65-F5344CB8AC3E}">
        <p14:creationId xmlns:p14="http://schemas.microsoft.com/office/powerpoint/2010/main" val="235653989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Risk of Doing Too Much</a:t>
            </a:r>
            <a:endParaRPr lang="en-US" dirty="0"/>
          </a:p>
        </p:txBody>
      </p:sp>
      <p:sp>
        <p:nvSpPr>
          <p:cNvPr id="3" name="Footer Placeholder 2"/>
          <p:cNvSpPr>
            <a:spLocks noGrp="1"/>
          </p:cNvSpPr>
          <p:nvPr>
            <p:ph type="ftr" sz="quarter" idx="11"/>
          </p:nvPr>
        </p:nvSpPr>
        <p:spPr/>
        <p:txBody>
          <a:bodyPr/>
          <a:lstStyle/>
          <a:p>
            <a:pPr>
              <a:defRPr/>
            </a:pPr>
            <a:r>
              <a:rPr lang="en-US" dirty="0" smtClean="0"/>
              <a:t>Goucher College 2018 - Drummond Woodsum</a:t>
            </a:r>
            <a:endParaRPr lang="en-US" dirty="0"/>
          </a:p>
        </p:txBody>
      </p:sp>
      <p:sp>
        <p:nvSpPr>
          <p:cNvPr id="4" name="Slide Number Placeholder 3"/>
          <p:cNvSpPr>
            <a:spLocks noGrp="1"/>
          </p:cNvSpPr>
          <p:nvPr>
            <p:ph type="sldNum" sz="quarter" idx="12"/>
          </p:nvPr>
        </p:nvSpPr>
        <p:spPr/>
        <p:txBody>
          <a:bodyPr/>
          <a:lstStyle/>
          <a:p>
            <a:pPr>
              <a:defRPr/>
            </a:pPr>
            <a:fld id="{10DD543F-6471-450E-B240-1BE41E7F8451}" type="slidenum">
              <a:rPr lang="en-US" smtClean="0"/>
              <a:pPr>
                <a:defRPr/>
              </a:pPr>
              <a:t>3</a:t>
            </a:fld>
            <a:endParaRPr lang="en-US" dirty="0"/>
          </a:p>
        </p:txBody>
      </p:sp>
      <p:sp>
        <p:nvSpPr>
          <p:cNvPr id="5" name="Content Placeholder 4"/>
          <p:cNvSpPr>
            <a:spLocks noGrp="1"/>
          </p:cNvSpPr>
          <p:nvPr>
            <p:ph sz="quarter" idx="1"/>
          </p:nvPr>
        </p:nvSpPr>
        <p:spPr/>
        <p:txBody>
          <a:bodyPr/>
          <a:lstStyle/>
          <a:p>
            <a:r>
              <a:rPr lang="en-US" dirty="0" smtClean="0"/>
              <a:t>Over-accommodation</a:t>
            </a:r>
          </a:p>
        </p:txBody>
      </p:sp>
      <p:pic>
        <p:nvPicPr>
          <p:cNvPr id="6" name="Picture 5" descr="&quot;It is the hard days - the days that challenge you to your very core - that will determine who you are. You will be defined not just by what you achieve, but by how you survive.&quot;" title="Sherly Sandberg Quote"/>
          <p:cNvPicPr>
            <a:picLocks noChangeAspect="1"/>
          </p:cNvPicPr>
          <p:nvPr/>
        </p:nvPicPr>
        <p:blipFill>
          <a:blip r:embed="rId2"/>
          <a:stretch>
            <a:fillRect/>
          </a:stretch>
        </p:blipFill>
        <p:spPr>
          <a:xfrm>
            <a:off x="3886200" y="1965960"/>
            <a:ext cx="4206240" cy="4206240"/>
          </a:xfrm>
          <a:prstGeom prst="rect">
            <a:avLst/>
          </a:prstGeom>
        </p:spPr>
      </p:pic>
    </p:spTree>
    <p:extLst>
      <p:ext uri="{BB962C8B-B14F-4D97-AF65-F5344CB8AC3E}">
        <p14:creationId xmlns:p14="http://schemas.microsoft.com/office/powerpoint/2010/main" val="3806623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accent1">
                    <a:satMod val="150000"/>
                  </a:schemeClr>
                </a:solidFill>
              </a:rPr>
              <a:t>How Faculty May Help</a:t>
            </a:r>
            <a:endParaRPr lang="en-US" dirty="0">
              <a:solidFill>
                <a:schemeClr val="accent1">
                  <a:satMod val="150000"/>
                </a:schemeClr>
              </a:solidFill>
            </a:endParaRPr>
          </a:p>
        </p:txBody>
      </p:sp>
      <p:sp>
        <p:nvSpPr>
          <p:cNvPr id="24579" name="Content Placeholder 2"/>
          <p:cNvSpPr>
            <a:spLocks noGrp="1"/>
          </p:cNvSpPr>
          <p:nvPr>
            <p:ph idx="1"/>
          </p:nvPr>
        </p:nvSpPr>
        <p:spPr/>
        <p:txBody>
          <a:bodyPr/>
          <a:lstStyle/>
          <a:p>
            <a:pPr eaLnBrk="1" hangingPunct="1"/>
            <a:r>
              <a:rPr lang="en-US" dirty="0" smtClean="0"/>
              <a:t>Use a syllabus statement</a:t>
            </a:r>
          </a:p>
          <a:p>
            <a:pPr lvl="1" eaLnBrk="1" hangingPunct="1"/>
            <a:r>
              <a:rPr lang="en-US" dirty="0" smtClean="0"/>
              <a:t>To encourage students to register with the Office of Accessibility Services</a:t>
            </a:r>
          </a:p>
          <a:p>
            <a:pPr lvl="1" eaLnBrk="1" hangingPunct="1"/>
            <a:r>
              <a:rPr lang="en-US" dirty="0" smtClean="0"/>
              <a:t>Understand the campus’ policies and procedures</a:t>
            </a:r>
          </a:p>
          <a:p>
            <a:pPr lvl="2"/>
            <a:r>
              <a:rPr lang="en-US" dirty="0" smtClean="0"/>
              <a:t>And follow these</a:t>
            </a:r>
          </a:p>
          <a:p>
            <a:r>
              <a:rPr lang="en-US" dirty="0" smtClean="0"/>
              <a:t>Advanced planning between faculty and the Office of Accessibility Services may be necessary to ensure equal access</a:t>
            </a:r>
          </a:p>
        </p:txBody>
      </p:sp>
      <p:sp>
        <p:nvSpPr>
          <p:cNvPr id="5" name="Footer Placeholder 4"/>
          <p:cNvSpPr>
            <a:spLocks noGrp="1"/>
          </p:cNvSpPr>
          <p:nvPr>
            <p:ph type="ftr" sz="quarter" idx="11"/>
          </p:nvPr>
        </p:nvSpPr>
        <p:spPr/>
        <p:txBody>
          <a:bodyPr/>
          <a:lstStyle/>
          <a:p>
            <a:pPr>
              <a:defRPr/>
            </a:pPr>
            <a:r>
              <a:rPr lang="en-US" dirty="0" smtClean="0"/>
              <a:t>Goucher College 2018 - Drummond Woodsum</a:t>
            </a:r>
            <a:endParaRPr lang="en-US" dirty="0"/>
          </a:p>
        </p:txBody>
      </p:sp>
      <p:sp>
        <p:nvSpPr>
          <p:cNvPr id="4" name="Slide Number Placeholder 3"/>
          <p:cNvSpPr>
            <a:spLocks noGrp="1"/>
          </p:cNvSpPr>
          <p:nvPr>
            <p:ph type="sldNum" sz="quarter" idx="12"/>
          </p:nvPr>
        </p:nvSpPr>
        <p:spPr/>
        <p:txBody>
          <a:bodyPr/>
          <a:lstStyle/>
          <a:p>
            <a:pPr>
              <a:defRPr/>
            </a:pPr>
            <a:fld id="{C78828B5-AF41-408F-8C80-5D492A8D1551}" type="slidenum">
              <a:rPr lang="en-US"/>
              <a:pPr>
                <a:defRPr/>
              </a:pPr>
              <a:t>4</a:t>
            </a:fld>
            <a:endParaRPr lang="en-US" dirty="0"/>
          </a:p>
        </p:txBody>
      </p:sp>
    </p:spTree>
    <p:extLst>
      <p:ext uri="{BB962C8B-B14F-4D97-AF65-F5344CB8AC3E}">
        <p14:creationId xmlns:p14="http://schemas.microsoft.com/office/powerpoint/2010/main" val="382146918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209800" y="228600"/>
            <a:ext cx="7848600" cy="1143000"/>
          </a:xfrm>
        </p:spPr>
        <p:txBody>
          <a:bodyPr>
            <a:normAutofit/>
          </a:bodyPr>
          <a:lstStyle/>
          <a:p>
            <a:pPr>
              <a:defRPr/>
            </a:pPr>
            <a:r>
              <a:rPr lang="en-US" altLang="en-US" sz="4000" dirty="0">
                <a:solidFill>
                  <a:schemeClr val="accent1">
                    <a:satMod val="150000"/>
                  </a:schemeClr>
                </a:solidFill>
              </a:rPr>
              <a:t>Accommodation Analysis</a:t>
            </a:r>
            <a:endParaRPr lang="en-US" altLang="en-US" sz="4000" dirty="0">
              <a:solidFill>
                <a:schemeClr val="accent1">
                  <a:satMod val="150000"/>
                </a:schemeClr>
              </a:solidFill>
            </a:endParaRPr>
          </a:p>
        </p:txBody>
      </p:sp>
      <p:sp>
        <p:nvSpPr>
          <p:cNvPr id="45059" name="Rectangle 3"/>
          <p:cNvSpPr>
            <a:spLocks noGrp="1" noChangeArrowheads="1"/>
          </p:cNvSpPr>
          <p:nvPr>
            <p:ph idx="1"/>
          </p:nvPr>
        </p:nvSpPr>
        <p:spPr>
          <a:xfrm>
            <a:off x="2333625" y="1676400"/>
            <a:ext cx="7958138" cy="4262438"/>
          </a:xfrm>
        </p:spPr>
        <p:txBody>
          <a:bodyPr>
            <a:normAutofit lnSpcReduction="10000"/>
          </a:bodyPr>
          <a:lstStyle/>
          <a:p>
            <a:pPr eaLnBrk="1" hangingPunct="1">
              <a:lnSpc>
                <a:spcPct val="90000"/>
              </a:lnSpc>
            </a:pPr>
            <a:r>
              <a:rPr lang="en-US" altLang="en-US" i="1" dirty="0"/>
              <a:t>Nexus</a:t>
            </a:r>
            <a:r>
              <a:rPr lang="en-US" altLang="en-US" dirty="0"/>
              <a:t> exists between condition and requested accommodation</a:t>
            </a:r>
          </a:p>
          <a:p>
            <a:pPr eaLnBrk="1" hangingPunct="1">
              <a:lnSpc>
                <a:spcPct val="90000"/>
              </a:lnSpc>
            </a:pPr>
            <a:r>
              <a:rPr lang="en-US" altLang="en-US" dirty="0"/>
              <a:t>Accommodation is </a:t>
            </a:r>
            <a:r>
              <a:rPr lang="en-US" altLang="en-US" i="1" dirty="0"/>
              <a:t>necessary</a:t>
            </a:r>
            <a:r>
              <a:rPr lang="en-US" altLang="en-US" dirty="0"/>
              <a:t> to permit equal opportunity</a:t>
            </a:r>
          </a:p>
          <a:p>
            <a:pPr lvl="1" eaLnBrk="1" hangingPunct="1">
              <a:lnSpc>
                <a:spcPct val="90000"/>
              </a:lnSpc>
            </a:pPr>
            <a:r>
              <a:rPr lang="en-US" altLang="en-US" dirty="0"/>
              <a:t>Supported by documentation</a:t>
            </a:r>
          </a:p>
          <a:p>
            <a:pPr eaLnBrk="1" hangingPunct="1">
              <a:lnSpc>
                <a:spcPct val="90000"/>
              </a:lnSpc>
            </a:pPr>
            <a:r>
              <a:rPr lang="en-US" altLang="en-US" dirty="0"/>
              <a:t>Accommodation is appropriate</a:t>
            </a:r>
          </a:p>
          <a:p>
            <a:pPr lvl="1" eaLnBrk="1" hangingPunct="1">
              <a:lnSpc>
                <a:spcPct val="90000"/>
              </a:lnSpc>
            </a:pPr>
            <a:r>
              <a:rPr lang="en-US" altLang="en-US" dirty="0"/>
              <a:t>Does not compromise program expectations/technical standards</a:t>
            </a:r>
          </a:p>
          <a:p>
            <a:pPr lvl="1" eaLnBrk="1" hangingPunct="1">
              <a:lnSpc>
                <a:spcPct val="90000"/>
              </a:lnSpc>
            </a:pPr>
            <a:r>
              <a:rPr lang="en-US" altLang="en-US" dirty="0"/>
              <a:t>Does not impose undue burden</a:t>
            </a:r>
          </a:p>
          <a:p>
            <a:pPr lvl="1" eaLnBrk="1" hangingPunct="1">
              <a:lnSpc>
                <a:spcPct val="90000"/>
              </a:lnSpc>
            </a:pPr>
            <a:r>
              <a:rPr lang="en-US" altLang="en-US" dirty="0"/>
              <a:t>Does not give student unfair advantage</a:t>
            </a:r>
          </a:p>
          <a:p>
            <a:pPr lvl="1" eaLnBrk="1" hangingPunct="1">
              <a:lnSpc>
                <a:spcPct val="90000"/>
              </a:lnSpc>
            </a:pPr>
            <a:r>
              <a:rPr lang="en-US" altLang="en-US" dirty="0"/>
              <a:t>Does not fundamentally alter the course/program</a:t>
            </a:r>
          </a:p>
        </p:txBody>
      </p:sp>
      <p:sp>
        <p:nvSpPr>
          <p:cNvPr id="6" name="Footer Placeholder 5"/>
          <p:cNvSpPr>
            <a:spLocks noGrp="1"/>
          </p:cNvSpPr>
          <p:nvPr>
            <p:ph type="ftr" sz="quarter" idx="11"/>
          </p:nvPr>
        </p:nvSpPr>
        <p:spPr/>
        <p:txBody>
          <a:bodyPr/>
          <a:lstStyle/>
          <a:p>
            <a:pPr>
              <a:defRPr/>
            </a:pPr>
            <a:r>
              <a:rPr lang="en-US" dirty="0" smtClean="0"/>
              <a:t>Goucher College 2018 - Drummond Woodsum</a:t>
            </a:r>
            <a:endParaRPr lang="en-US" dirty="0"/>
          </a:p>
        </p:txBody>
      </p:sp>
      <p:sp>
        <p:nvSpPr>
          <p:cNvPr id="5" name="Slide Number Placeholder 5"/>
          <p:cNvSpPr>
            <a:spLocks noGrp="1"/>
          </p:cNvSpPr>
          <p:nvPr>
            <p:ph type="sldNum" sz="quarter" idx="12"/>
          </p:nvPr>
        </p:nvSpPr>
        <p:spPr/>
        <p:txBody>
          <a:bodyPr/>
          <a:lstStyle/>
          <a:p>
            <a:pPr>
              <a:defRPr/>
            </a:pPr>
            <a:fld id="{E41D3F7D-0A94-403A-816C-D6DDE0234CBF}" type="slidenum">
              <a:rPr lang="en-US"/>
              <a:pPr>
                <a:defRPr/>
              </a:pPr>
              <a:t>5</a:t>
            </a:fld>
            <a:endParaRPr lang="en-US" dirty="0"/>
          </a:p>
        </p:txBody>
      </p:sp>
    </p:spTree>
    <p:extLst>
      <p:ext uri="{BB962C8B-B14F-4D97-AF65-F5344CB8AC3E}">
        <p14:creationId xmlns:p14="http://schemas.microsoft.com/office/powerpoint/2010/main" val="74194622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ppt_x"/>
                                          </p:val>
                                        </p:tav>
                                        <p:tav tm="100000">
                                          <p:val>
                                            <p:strVal val="#ppt_x"/>
                                          </p:val>
                                        </p:tav>
                                      </p:tavLst>
                                    </p:anim>
                                    <p:anim calcmode="lin" valueType="num">
                                      <p:cBhvr additive="base">
                                        <p:cTn id="8" dur="500" fill="hold"/>
                                        <p:tgtEl>
                                          <p:spTgt spid="4505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Drum Roll"/>
                                        </p:tgtEl>
                                      </p:cMediaNode>
                                    </p:audio>
                                  </p:sub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0" nodeType="clickEffect">
                                  <p:stCondLst>
                                    <p:cond delay="0"/>
                                  </p:stCondLst>
                                  <p:childTnLst>
                                    <p:set>
                                      <p:cBhvr>
                                        <p:cTn id="12" dur="1" fill="hold">
                                          <p:stCondLst>
                                            <p:cond delay="499"/>
                                          </p:stCondLst>
                                        </p:cTn>
                                        <p:tgtEl>
                                          <p:spTgt spid="45059">
                                            <p:txEl>
                                              <p:pRg st="0" end="0"/>
                                            </p:txEl>
                                          </p:spTgt>
                                        </p:tgtEl>
                                        <p:attrNameLst>
                                          <p:attrName>style.visibility</p:attrName>
                                        </p:attrNameLst>
                                      </p:cBhvr>
                                      <p:to>
                                        <p:strVal val="visible"/>
                                      </p:to>
                                    </p:set>
                                    <p:anim to="" calcmode="lin" valueType="num">
                                      <p:cBhvr>
                                        <p:cTn id="13" dur="1" fill="hold"/>
                                        <p:tgtEl>
                                          <p:spTgt spid="45059">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499"/>
                                          </p:stCondLst>
                                        </p:cTn>
                                        <p:tgtEl>
                                          <p:spTgt spid="45059">
                                            <p:txEl>
                                              <p:pRg st="1" end="1"/>
                                            </p:txEl>
                                          </p:spTgt>
                                        </p:tgtEl>
                                        <p:attrNameLst>
                                          <p:attrName>style.visibility</p:attrName>
                                        </p:attrNameLst>
                                      </p:cBhvr>
                                      <p:to>
                                        <p:strVal val="visible"/>
                                      </p:to>
                                    </p:set>
                                    <p:anim to="" calcmode="lin" valueType="num">
                                      <p:cBhvr>
                                        <p:cTn id="18" dur="1" fill="hold"/>
                                        <p:tgtEl>
                                          <p:spTgt spid="45059">
                                            <p:txEl>
                                              <p:pRg st="1" end="1"/>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499"/>
                                          </p:stCondLst>
                                        </p:cTn>
                                        <p:tgtEl>
                                          <p:spTgt spid="45059">
                                            <p:txEl>
                                              <p:pRg st="2" end="2"/>
                                            </p:txEl>
                                          </p:spTgt>
                                        </p:tgtEl>
                                        <p:attrNameLst>
                                          <p:attrName>style.visibility</p:attrName>
                                        </p:attrNameLst>
                                      </p:cBhvr>
                                      <p:to>
                                        <p:strVal val="visible"/>
                                      </p:to>
                                    </p:set>
                                    <p:anim to="" calcmode="lin" valueType="num">
                                      <p:cBhvr>
                                        <p:cTn id="23" dur="1" fill="hold"/>
                                        <p:tgtEl>
                                          <p:spTgt spid="45059">
                                            <p:txEl>
                                              <p:pRg st="2" end="2"/>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499"/>
                                          </p:stCondLst>
                                        </p:cTn>
                                        <p:tgtEl>
                                          <p:spTgt spid="45059">
                                            <p:txEl>
                                              <p:pRg st="3" end="3"/>
                                            </p:txEl>
                                          </p:spTgt>
                                        </p:tgtEl>
                                        <p:attrNameLst>
                                          <p:attrName>style.visibility</p:attrName>
                                        </p:attrNameLst>
                                      </p:cBhvr>
                                      <p:to>
                                        <p:strVal val="visible"/>
                                      </p:to>
                                    </p:set>
                                    <p:anim to="" calcmode="lin" valueType="num">
                                      <p:cBhvr>
                                        <p:cTn id="28" dur="1" fill="hold"/>
                                        <p:tgtEl>
                                          <p:spTgt spid="45059">
                                            <p:txEl>
                                              <p:pRg st="3" end="3"/>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grpId="0" nodeType="clickEffect">
                                  <p:stCondLst>
                                    <p:cond delay="0"/>
                                  </p:stCondLst>
                                  <p:childTnLst>
                                    <p:set>
                                      <p:cBhvr>
                                        <p:cTn id="32" dur="1" fill="hold">
                                          <p:stCondLst>
                                            <p:cond delay="499"/>
                                          </p:stCondLst>
                                        </p:cTn>
                                        <p:tgtEl>
                                          <p:spTgt spid="45059">
                                            <p:txEl>
                                              <p:pRg st="4" end="4"/>
                                            </p:txEl>
                                          </p:spTgt>
                                        </p:tgtEl>
                                        <p:attrNameLst>
                                          <p:attrName>style.visibility</p:attrName>
                                        </p:attrNameLst>
                                      </p:cBhvr>
                                      <p:to>
                                        <p:strVal val="visible"/>
                                      </p:to>
                                    </p:set>
                                    <p:anim to="" calcmode="lin" valueType="num">
                                      <p:cBhvr>
                                        <p:cTn id="33" dur="1" fill="hold"/>
                                        <p:tgtEl>
                                          <p:spTgt spid="45059">
                                            <p:txEl>
                                              <p:pRg st="4" end="4"/>
                                            </p:txEl>
                                          </p:spTgt>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grpId="0" nodeType="clickEffect">
                                  <p:stCondLst>
                                    <p:cond delay="0"/>
                                  </p:stCondLst>
                                  <p:childTnLst>
                                    <p:set>
                                      <p:cBhvr>
                                        <p:cTn id="37" dur="1" fill="hold">
                                          <p:stCondLst>
                                            <p:cond delay="499"/>
                                          </p:stCondLst>
                                        </p:cTn>
                                        <p:tgtEl>
                                          <p:spTgt spid="45059">
                                            <p:txEl>
                                              <p:pRg st="5" end="5"/>
                                            </p:txEl>
                                          </p:spTgt>
                                        </p:tgtEl>
                                        <p:attrNameLst>
                                          <p:attrName>style.visibility</p:attrName>
                                        </p:attrNameLst>
                                      </p:cBhvr>
                                      <p:to>
                                        <p:strVal val="visible"/>
                                      </p:to>
                                    </p:set>
                                    <p:anim to="" calcmode="lin" valueType="num">
                                      <p:cBhvr>
                                        <p:cTn id="38" dur="1" fill="hold"/>
                                        <p:tgtEl>
                                          <p:spTgt spid="45059">
                                            <p:txEl>
                                              <p:pRg st="5" end="5"/>
                                            </p:txEl>
                                          </p:spTgt>
                                        </p:tgtEl>
                                        <p:attrNameLst>
                                          <p:attrName/>
                                        </p:attrNameLst>
                                      </p:cBhvr>
                                    </p:anim>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grpId="0" nodeType="clickEffect">
                                  <p:stCondLst>
                                    <p:cond delay="0"/>
                                  </p:stCondLst>
                                  <p:childTnLst>
                                    <p:set>
                                      <p:cBhvr>
                                        <p:cTn id="42" dur="1" fill="hold">
                                          <p:stCondLst>
                                            <p:cond delay="499"/>
                                          </p:stCondLst>
                                        </p:cTn>
                                        <p:tgtEl>
                                          <p:spTgt spid="45059">
                                            <p:txEl>
                                              <p:pRg st="6" end="6"/>
                                            </p:txEl>
                                          </p:spTgt>
                                        </p:tgtEl>
                                        <p:attrNameLst>
                                          <p:attrName>style.visibility</p:attrName>
                                        </p:attrNameLst>
                                      </p:cBhvr>
                                      <p:to>
                                        <p:strVal val="visible"/>
                                      </p:to>
                                    </p:set>
                                    <p:anim to="" calcmode="lin" valueType="num">
                                      <p:cBhvr>
                                        <p:cTn id="43" dur="1" fill="hold"/>
                                        <p:tgtEl>
                                          <p:spTgt spid="45059">
                                            <p:txEl>
                                              <p:pRg st="6" end="6"/>
                                            </p:txEl>
                                          </p:spTgt>
                                        </p:tgtEl>
                                        <p:attrNameLst>
                                          <p:attrName/>
                                        </p:attrNameLst>
                                      </p:cBhvr>
                                    </p:anim>
                                  </p:childTnLst>
                                </p:cTn>
                              </p:par>
                            </p:childTnLst>
                          </p:cTn>
                        </p:par>
                      </p:childTnLst>
                    </p:cTn>
                  </p:par>
                  <p:par>
                    <p:cTn id="44" fill="hold">
                      <p:stCondLst>
                        <p:cond delay="indefinite"/>
                      </p:stCondLst>
                      <p:childTnLst>
                        <p:par>
                          <p:cTn id="45" fill="hold">
                            <p:stCondLst>
                              <p:cond delay="0"/>
                            </p:stCondLst>
                            <p:childTnLst>
                              <p:par>
                                <p:cTn id="46" presetID="24" presetClass="entr" presetSubtype="0" fill="hold" grpId="0" nodeType="clickEffect">
                                  <p:stCondLst>
                                    <p:cond delay="0"/>
                                  </p:stCondLst>
                                  <p:childTnLst>
                                    <p:set>
                                      <p:cBhvr>
                                        <p:cTn id="47" dur="1" fill="hold">
                                          <p:stCondLst>
                                            <p:cond delay="499"/>
                                          </p:stCondLst>
                                        </p:cTn>
                                        <p:tgtEl>
                                          <p:spTgt spid="45059">
                                            <p:txEl>
                                              <p:pRg st="7" end="7"/>
                                            </p:txEl>
                                          </p:spTgt>
                                        </p:tgtEl>
                                        <p:attrNameLst>
                                          <p:attrName>style.visibility</p:attrName>
                                        </p:attrNameLst>
                                      </p:cBhvr>
                                      <p:to>
                                        <p:strVal val="visible"/>
                                      </p:to>
                                    </p:set>
                                    <p:anim to="" calcmode="lin" valueType="num">
                                      <p:cBhvr>
                                        <p:cTn id="48" dur="1" fill="hold"/>
                                        <p:tgtEl>
                                          <p:spTgt spid="45059">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Expectations</a:t>
            </a:r>
            <a:endParaRPr lang="en-US" dirty="0"/>
          </a:p>
        </p:txBody>
      </p:sp>
      <p:sp>
        <p:nvSpPr>
          <p:cNvPr id="3" name="Footer Placeholder 2"/>
          <p:cNvSpPr>
            <a:spLocks noGrp="1"/>
          </p:cNvSpPr>
          <p:nvPr>
            <p:ph type="ftr" sz="quarter" idx="11"/>
          </p:nvPr>
        </p:nvSpPr>
        <p:spPr/>
        <p:txBody>
          <a:bodyPr/>
          <a:lstStyle/>
          <a:p>
            <a:pPr>
              <a:defRPr/>
            </a:pPr>
            <a:r>
              <a:rPr lang="en-US" dirty="0" smtClean="0"/>
              <a:t>Goucher College 2018 - Drummond Woodsum</a:t>
            </a:r>
            <a:endParaRPr lang="en-US" dirty="0"/>
          </a:p>
        </p:txBody>
      </p:sp>
      <p:sp>
        <p:nvSpPr>
          <p:cNvPr id="4" name="Slide Number Placeholder 3"/>
          <p:cNvSpPr>
            <a:spLocks noGrp="1"/>
          </p:cNvSpPr>
          <p:nvPr>
            <p:ph type="sldNum" sz="quarter" idx="12"/>
          </p:nvPr>
        </p:nvSpPr>
        <p:spPr/>
        <p:txBody>
          <a:bodyPr/>
          <a:lstStyle/>
          <a:p>
            <a:pPr>
              <a:defRPr/>
            </a:pPr>
            <a:fld id="{10DD543F-6471-450E-B240-1BE41E7F8451}" type="slidenum">
              <a:rPr lang="en-US" smtClean="0"/>
              <a:pPr>
                <a:defRPr/>
              </a:pPr>
              <a:t>6</a:t>
            </a:fld>
            <a:endParaRPr lang="en-US" dirty="0"/>
          </a:p>
        </p:txBody>
      </p:sp>
      <p:sp>
        <p:nvSpPr>
          <p:cNvPr id="5" name="Content Placeholder 4"/>
          <p:cNvSpPr>
            <a:spLocks noGrp="1"/>
          </p:cNvSpPr>
          <p:nvPr>
            <p:ph sz="quarter" idx="1"/>
          </p:nvPr>
        </p:nvSpPr>
        <p:spPr/>
        <p:txBody>
          <a:bodyPr/>
          <a:lstStyle/>
          <a:p>
            <a:r>
              <a:rPr lang="en-US" dirty="0" smtClean="0"/>
              <a:t>You are a Professor in the Psychology Department. Your class is highly interactive and students are expected to make oral presentations to the class. Faye advises you that she is highly anxious and cannot possibly stand in front of a class and speak. She hands you a personal note from her treating therapist, someone you know from your personal life whom you respect.</a:t>
            </a:r>
          </a:p>
          <a:p>
            <a:r>
              <a:rPr lang="en-US" dirty="0" smtClean="0"/>
              <a:t>How would you handle Faye’s situation?</a:t>
            </a:r>
            <a:endParaRPr lang="en-US" dirty="0"/>
          </a:p>
        </p:txBody>
      </p:sp>
      <p:pic>
        <p:nvPicPr>
          <p:cNvPr id="6" name="Picture 5" descr="Crying in chains with balls stating &quot;Anxiety, Stress, Stress, Doubt&quot; and figure saying &quot;I'm okay&quot;" title="Sad person"/>
          <p:cNvPicPr>
            <a:picLocks noChangeAspect="1"/>
          </p:cNvPicPr>
          <p:nvPr/>
        </p:nvPicPr>
        <p:blipFill>
          <a:blip r:embed="rId2"/>
          <a:stretch>
            <a:fillRect/>
          </a:stretch>
        </p:blipFill>
        <p:spPr>
          <a:xfrm>
            <a:off x="7543800" y="4080510"/>
            <a:ext cx="2743200" cy="2320290"/>
          </a:xfrm>
          <a:prstGeom prst="rect">
            <a:avLst/>
          </a:prstGeom>
        </p:spPr>
      </p:pic>
    </p:spTree>
    <p:extLst>
      <p:ext uri="{BB962C8B-B14F-4D97-AF65-F5344CB8AC3E}">
        <p14:creationId xmlns:p14="http://schemas.microsoft.com/office/powerpoint/2010/main" val="288308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Tests</a:t>
            </a:r>
            <a:endParaRPr lang="en-US" dirty="0">
              <a:solidFill>
                <a:schemeClr val="accent1"/>
              </a:solidFill>
            </a:endParaRPr>
          </a:p>
        </p:txBody>
      </p:sp>
      <p:sp>
        <p:nvSpPr>
          <p:cNvPr id="4" name="Footer Placeholder 3"/>
          <p:cNvSpPr>
            <a:spLocks noGrp="1"/>
          </p:cNvSpPr>
          <p:nvPr>
            <p:ph type="ftr" sz="quarter" idx="11"/>
          </p:nvPr>
        </p:nvSpPr>
        <p:spPr/>
        <p:txBody>
          <a:bodyPr/>
          <a:lstStyle/>
          <a:p>
            <a:r>
              <a:rPr lang="en-US" dirty="0" smtClean="0"/>
              <a:t>Goucher College 2018 - Drummond Woodsum</a:t>
            </a:r>
            <a:endParaRPr lang="en-US" dirty="0"/>
          </a:p>
        </p:txBody>
      </p:sp>
      <p:sp>
        <p:nvSpPr>
          <p:cNvPr id="5" name="Slide Number Placeholder 4"/>
          <p:cNvSpPr>
            <a:spLocks noGrp="1"/>
          </p:cNvSpPr>
          <p:nvPr>
            <p:ph type="sldNum" sz="quarter" idx="12"/>
          </p:nvPr>
        </p:nvSpPr>
        <p:spPr/>
        <p:txBody>
          <a:bodyPr/>
          <a:lstStyle/>
          <a:p>
            <a:fld id="{F36DFF06-B85F-494B-B845-7AD3C316EB38}" type="slidenum">
              <a:rPr lang="en-US" smtClean="0"/>
              <a:t>7</a:t>
            </a:fld>
            <a:endParaRPr lang="en-US" dirty="0"/>
          </a:p>
        </p:txBody>
      </p:sp>
      <p:sp>
        <p:nvSpPr>
          <p:cNvPr id="3" name="Content Placeholder 2"/>
          <p:cNvSpPr>
            <a:spLocks noGrp="1"/>
          </p:cNvSpPr>
          <p:nvPr>
            <p:ph sz="quarter" idx="1"/>
          </p:nvPr>
        </p:nvSpPr>
        <p:spPr/>
        <p:txBody>
          <a:bodyPr/>
          <a:lstStyle/>
          <a:p>
            <a:r>
              <a:rPr lang="en-US" dirty="0" smtClean="0"/>
              <a:t>Why is a </a:t>
            </a:r>
            <a:r>
              <a:rPr lang="en-US" dirty="0"/>
              <a:t>u</a:t>
            </a:r>
            <a:r>
              <a:rPr lang="en-US" dirty="0" smtClean="0"/>
              <a:t>niversity obligated to provide test accommodations?</a:t>
            </a:r>
            <a:endParaRPr lang="en-US" dirty="0"/>
          </a:p>
        </p:txBody>
      </p:sp>
      <p:pic>
        <p:nvPicPr>
          <p:cNvPr id="6" name="Picture 5" descr="paper and penil with big check mark" title="Test"/>
          <p:cNvPicPr>
            <a:picLocks noChangeAspect="1"/>
          </p:cNvPicPr>
          <p:nvPr/>
        </p:nvPicPr>
        <p:blipFill>
          <a:blip r:embed="rId2"/>
          <a:stretch>
            <a:fillRect/>
          </a:stretch>
        </p:blipFill>
        <p:spPr>
          <a:xfrm>
            <a:off x="4648200" y="2514600"/>
            <a:ext cx="2743200" cy="2959100"/>
          </a:xfrm>
          <a:prstGeom prst="rect">
            <a:avLst/>
          </a:prstGeom>
        </p:spPr>
      </p:pic>
    </p:spTree>
    <p:extLst>
      <p:ext uri="{BB962C8B-B14F-4D97-AF65-F5344CB8AC3E}">
        <p14:creationId xmlns:p14="http://schemas.microsoft.com/office/powerpoint/2010/main" val="76194195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vert="horz" lIns="90487" tIns="44450" rIns="90487" bIns="44450" rtlCol="0" anchor="ctr">
            <a:normAutofit/>
          </a:bodyPr>
          <a:lstStyle/>
          <a:p>
            <a:pPr>
              <a:defRPr/>
            </a:pPr>
            <a:r>
              <a:rPr lang="en-US" altLang="en-US" dirty="0">
                <a:solidFill>
                  <a:schemeClr val="accent1">
                    <a:satMod val="150000"/>
                  </a:schemeClr>
                </a:solidFill>
              </a:rPr>
              <a:t>Test Administration</a:t>
            </a:r>
          </a:p>
        </p:txBody>
      </p:sp>
      <p:sp>
        <p:nvSpPr>
          <p:cNvPr id="50179" name="Rectangle 3"/>
          <p:cNvSpPr>
            <a:spLocks noGrp="1" noChangeArrowheads="1"/>
          </p:cNvSpPr>
          <p:nvPr>
            <p:ph idx="1"/>
          </p:nvPr>
        </p:nvSpPr>
        <p:spPr>
          <a:xfrm>
            <a:off x="1905000" y="1828800"/>
            <a:ext cx="6046788" cy="4114800"/>
          </a:xfrm>
        </p:spPr>
        <p:txBody>
          <a:bodyPr vert="horz" lIns="90487" tIns="44450" rIns="90487" bIns="44450" rtlCol="0">
            <a:normAutofit/>
          </a:bodyPr>
          <a:lstStyle/>
          <a:p>
            <a:pPr eaLnBrk="1" hangingPunct="1"/>
            <a:r>
              <a:rPr lang="en-US" altLang="en-US" dirty="0" smtClean="0"/>
              <a:t>Tests should be designed to accurately reflect a student’s aptitude or achievement level rather than impairment</a:t>
            </a:r>
          </a:p>
          <a:p>
            <a:pPr lvl="1" eaLnBrk="1" hangingPunct="1"/>
            <a:r>
              <a:rPr lang="en-US" altLang="en-US" dirty="0" smtClean="0"/>
              <a:t>Unless these skills are the factors the test purports to measure</a:t>
            </a:r>
          </a:p>
        </p:txBody>
      </p:sp>
      <p:sp>
        <p:nvSpPr>
          <p:cNvPr id="51" name="Footer Placeholder 50"/>
          <p:cNvSpPr>
            <a:spLocks noGrp="1"/>
          </p:cNvSpPr>
          <p:nvPr>
            <p:ph type="ftr" sz="quarter" idx="11"/>
          </p:nvPr>
        </p:nvSpPr>
        <p:spPr/>
        <p:txBody>
          <a:bodyPr/>
          <a:lstStyle/>
          <a:p>
            <a:pPr>
              <a:defRPr/>
            </a:pPr>
            <a:r>
              <a:rPr lang="en-US" dirty="0" smtClean="0"/>
              <a:t>Goucher College 2018 - Drummond Woodsum</a:t>
            </a:r>
            <a:endParaRPr lang="en-US" dirty="0"/>
          </a:p>
        </p:txBody>
      </p:sp>
      <p:sp>
        <p:nvSpPr>
          <p:cNvPr id="50" name="Slide Number Placeholder 5"/>
          <p:cNvSpPr>
            <a:spLocks noGrp="1"/>
          </p:cNvSpPr>
          <p:nvPr>
            <p:ph type="sldNum" sz="quarter" idx="12"/>
          </p:nvPr>
        </p:nvSpPr>
        <p:spPr/>
        <p:txBody>
          <a:bodyPr/>
          <a:lstStyle/>
          <a:p>
            <a:pPr>
              <a:defRPr/>
            </a:pPr>
            <a:fld id="{ED508797-5569-46E4-A461-76C0B24EF857}" type="slidenum">
              <a:rPr lang="en-US"/>
              <a:pPr>
                <a:defRPr/>
              </a:pPr>
              <a:t>8</a:t>
            </a:fld>
            <a:endParaRPr lang="en-US" dirty="0"/>
          </a:p>
        </p:txBody>
      </p:sp>
      <p:grpSp>
        <p:nvGrpSpPr>
          <p:cNvPr id="28677" name="Group 50" title="clip art of someone with a tape measure"/>
          <p:cNvGrpSpPr>
            <a:grpSpLocks/>
          </p:cNvGrpSpPr>
          <p:nvPr/>
        </p:nvGrpSpPr>
        <p:grpSpPr bwMode="auto">
          <a:xfrm>
            <a:off x="4992689" y="3660248"/>
            <a:ext cx="2660650" cy="2374900"/>
            <a:chOff x="3888" y="2400"/>
            <a:chExt cx="1676" cy="1496"/>
          </a:xfrm>
        </p:grpSpPr>
        <p:sp>
          <p:nvSpPr>
            <p:cNvPr id="28679" name="Rectangle 49"/>
            <p:cNvSpPr>
              <a:spLocks noChangeArrowheads="1"/>
            </p:cNvSpPr>
            <p:nvPr/>
          </p:nvSpPr>
          <p:spPr bwMode="auto">
            <a:xfrm>
              <a:off x="3888" y="2400"/>
              <a:ext cx="1676" cy="1496"/>
            </a:xfrm>
            <a:prstGeom prst="rect">
              <a:avLst/>
            </a:prstGeom>
            <a:solidFill>
              <a:srgbClr val="990099"/>
            </a:solidFill>
            <a:ln w="9525">
              <a:noFill/>
              <a:miter lim="800000"/>
              <a:headEnd/>
              <a:tailEnd/>
            </a:ln>
          </p:spPr>
          <p:txBody>
            <a:bodyPr/>
            <a:lstStyle/>
            <a:p>
              <a:endParaRPr lang="en-US" dirty="0"/>
            </a:p>
          </p:txBody>
        </p:sp>
        <p:sp>
          <p:nvSpPr>
            <p:cNvPr id="28680" name="Freeform 5"/>
            <p:cNvSpPr>
              <a:spLocks/>
            </p:cNvSpPr>
            <p:nvPr/>
          </p:nvSpPr>
          <p:spPr bwMode="auto">
            <a:xfrm>
              <a:off x="3895" y="2436"/>
              <a:ext cx="43" cy="806"/>
            </a:xfrm>
            <a:custGeom>
              <a:avLst/>
              <a:gdLst>
                <a:gd name="T0" fmla="*/ 15 w 43"/>
                <a:gd name="T1" fmla="*/ 791 h 806"/>
                <a:gd name="T2" fmla="*/ 0 w 43"/>
                <a:gd name="T3" fmla="*/ 302 h 806"/>
                <a:gd name="T4" fmla="*/ 0 w 43"/>
                <a:gd name="T5" fmla="*/ 0 h 806"/>
                <a:gd name="T6" fmla="*/ 15 w 43"/>
                <a:gd name="T7" fmla="*/ 0 h 806"/>
                <a:gd name="T8" fmla="*/ 22 w 43"/>
                <a:gd name="T9" fmla="*/ 14 h 806"/>
                <a:gd name="T10" fmla="*/ 15 w 43"/>
                <a:gd name="T11" fmla="*/ 129 h 806"/>
                <a:gd name="T12" fmla="*/ 15 w 43"/>
                <a:gd name="T13" fmla="*/ 245 h 806"/>
                <a:gd name="T14" fmla="*/ 29 w 43"/>
                <a:gd name="T15" fmla="*/ 381 h 806"/>
                <a:gd name="T16" fmla="*/ 29 w 43"/>
                <a:gd name="T17" fmla="*/ 554 h 806"/>
                <a:gd name="T18" fmla="*/ 29 w 43"/>
                <a:gd name="T19" fmla="*/ 712 h 806"/>
                <a:gd name="T20" fmla="*/ 43 w 43"/>
                <a:gd name="T21" fmla="*/ 791 h 806"/>
                <a:gd name="T22" fmla="*/ 22 w 43"/>
                <a:gd name="T23" fmla="*/ 806 h 806"/>
                <a:gd name="T24" fmla="*/ 15 w 43"/>
                <a:gd name="T25" fmla="*/ 791 h 8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806"/>
                <a:gd name="T41" fmla="*/ 43 w 43"/>
                <a:gd name="T42" fmla="*/ 806 h 8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806">
                  <a:moveTo>
                    <a:pt x="15" y="791"/>
                  </a:moveTo>
                  <a:lnTo>
                    <a:pt x="0" y="302"/>
                  </a:lnTo>
                  <a:lnTo>
                    <a:pt x="0" y="0"/>
                  </a:lnTo>
                  <a:lnTo>
                    <a:pt x="15" y="0"/>
                  </a:lnTo>
                  <a:lnTo>
                    <a:pt x="22" y="14"/>
                  </a:lnTo>
                  <a:lnTo>
                    <a:pt x="15" y="129"/>
                  </a:lnTo>
                  <a:lnTo>
                    <a:pt x="15" y="245"/>
                  </a:lnTo>
                  <a:lnTo>
                    <a:pt x="29" y="381"/>
                  </a:lnTo>
                  <a:lnTo>
                    <a:pt x="29" y="554"/>
                  </a:lnTo>
                  <a:lnTo>
                    <a:pt x="29" y="712"/>
                  </a:lnTo>
                  <a:lnTo>
                    <a:pt x="43" y="791"/>
                  </a:lnTo>
                  <a:lnTo>
                    <a:pt x="22" y="806"/>
                  </a:lnTo>
                  <a:lnTo>
                    <a:pt x="15" y="791"/>
                  </a:lnTo>
                  <a:close/>
                </a:path>
              </a:pathLst>
            </a:custGeom>
            <a:solidFill>
              <a:srgbClr val="CECECE"/>
            </a:solidFill>
            <a:ln w="9525">
              <a:noFill/>
              <a:round/>
              <a:headEnd/>
              <a:tailEnd/>
            </a:ln>
          </p:spPr>
          <p:txBody>
            <a:bodyPr/>
            <a:lstStyle/>
            <a:p>
              <a:endParaRPr lang="en-US" dirty="0"/>
            </a:p>
          </p:txBody>
        </p:sp>
        <p:sp>
          <p:nvSpPr>
            <p:cNvPr id="28681" name="Freeform 6"/>
            <p:cNvSpPr>
              <a:spLocks/>
            </p:cNvSpPr>
            <p:nvPr/>
          </p:nvSpPr>
          <p:spPr bwMode="auto">
            <a:xfrm>
              <a:off x="4133" y="2429"/>
              <a:ext cx="43" cy="805"/>
            </a:xfrm>
            <a:custGeom>
              <a:avLst/>
              <a:gdLst>
                <a:gd name="T0" fmla="*/ 14 w 43"/>
                <a:gd name="T1" fmla="*/ 784 h 805"/>
                <a:gd name="T2" fmla="*/ 0 w 43"/>
                <a:gd name="T3" fmla="*/ 302 h 805"/>
                <a:gd name="T4" fmla="*/ 0 w 43"/>
                <a:gd name="T5" fmla="*/ 0 h 805"/>
                <a:gd name="T6" fmla="*/ 21 w 43"/>
                <a:gd name="T7" fmla="*/ 0 h 805"/>
                <a:gd name="T8" fmla="*/ 28 w 43"/>
                <a:gd name="T9" fmla="*/ 14 h 805"/>
                <a:gd name="T10" fmla="*/ 21 w 43"/>
                <a:gd name="T11" fmla="*/ 122 h 805"/>
                <a:gd name="T12" fmla="*/ 21 w 43"/>
                <a:gd name="T13" fmla="*/ 237 h 805"/>
                <a:gd name="T14" fmla="*/ 28 w 43"/>
                <a:gd name="T15" fmla="*/ 381 h 805"/>
                <a:gd name="T16" fmla="*/ 36 w 43"/>
                <a:gd name="T17" fmla="*/ 554 h 805"/>
                <a:gd name="T18" fmla="*/ 36 w 43"/>
                <a:gd name="T19" fmla="*/ 712 h 805"/>
                <a:gd name="T20" fmla="*/ 43 w 43"/>
                <a:gd name="T21" fmla="*/ 791 h 805"/>
                <a:gd name="T22" fmla="*/ 28 w 43"/>
                <a:gd name="T23" fmla="*/ 805 h 805"/>
                <a:gd name="T24" fmla="*/ 14 w 43"/>
                <a:gd name="T25" fmla="*/ 784 h 8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805"/>
                <a:gd name="T41" fmla="*/ 43 w 43"/>
                <a:gd name="T42" fmla="*/ 805 h 8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805">
                  <a:moveTo>
                    <a:pt x="14" y="784"/>
                  </a:moveTo>
                  <a:lnTo>
                    <a:pt x="0" y="302"/>
                  </a:lnTo>
                  <a:lnTo>
                    <a:pt x="0" y="0"/>
                  </a:lnTo>
                  <a:lnTo>
                    <a:pt x="21" y="0"/>
                  </a:lnTo>
                  <a:lnTo>
                    <a:pt x="28" y="14"/>
                  </a:lnTo>
                  <a:lnTo>
                    <a:pt x="21" y="122"/>
                  </a:lnTo>
                  <a:lnTo>
                    <a:pt x="21" y="237"/>
                  </a:lnTo>
                  <a:lnTo>
                    <a:pt x="28" y="381"/>
                  </a:lnTo>
                  <a:lnTo>
                    <a:pt x="36" y="554"/>
                  </a:lnTo>
                  <a:lnTo>
                    <a:pt x="36" y="712"/>
                  </a:lnTo>
                  <a:lnTo>
                    <a:pt x="43" y="791"/>
                  </a:lnTo>
                  <a:lnTo>
                    <a:pt x="28" y="805"/>
                  </a:lnTo>
                  <a:lnTo>
                    <a:pt x="14" y="784"/>
                  </a:lnTo>
                  <a:close/>
                </a:path>
              </a:pathLst>
            </a:custGeom>
            <a:solidFill>
              <a:srgbClr val="CECECE"/>
            </a:solidFill>
            <a:ln w="9525">
              <a:noFill/>
              <a:round/>
              <a:headEnd/>
              <a:tailEnd/>
            </a:ln>
          </p:spPr>
          <p:txBody>
            <a:bodyPr/>
            <a:lstStyle/>
            <a:p>
              <a:endParaRPr lang="en-US" dirty="0"/>
            </a:p>
          </p:txBody>
        </p:sp>
        <p:sp>
          <p:nvSpPr>
            <p:cNvPr id="28682" name="Freeform 7"/>
            <p:cNvSpPr>
              <a:spLocks/>
            </p:cNvSpPr>
            <p:nvPr/>
          </p:nvSpPr>
          <p:spPr bwMode="auto">
            <a:xfrm>
              <a:off x="4377" y="2407"/>
              <a:ext cx="36" cy="806"/>
            </a:xfrm>
            <a:custGeom>
              <a:avLst/>
              <a:gdLst>
                <a:gd name="T0" fmla="*/ 15 w 36"/>
                <a:gd name="T1" fmla="*/ 784 h 806"/>
                <a:gd name="T2" fmla="*/ 0 w 36"/>
                <a:gd name="T3" fmla="*/ 302 h 806"/>
                <a:gd name="T4" fmla="*/ 0 w 36"/>
                <a:gd name="T5" fmla="*/ 0 h 806"/>
                <a:gd name="T6" fmla="*/ 15 w 36"/>
                <a:gd name="T7" fmla="*/ 0 h 806"/>
                <a:gd name="T8" fmla="*/ 22 w 36"/>
                <a:gd name="T9" fmla="*/ 15 h 806"/>
                <a:gd name="T10" fmla="*/ 15 w 36"/>
                <a:gd name="T11" fmla="*/ 122 h 806"/>
                <a:gd name="T12" fmla="*/ 15 w 36"/>
                <a:gd name="T13" fmla="*/ 238 h 806"/>
                <a:gd name="T14" fmla="*/ 29 w 36"/>
                <a:gd name="T15" fmla="*/ 381 h 806"/>
                <a:gd name="T16" fmla="*/ 29 w 36"/>
                <a:gd name="T17" fmla="*/ 554 h 806"/>
                <a:gd name="T18" fmla="*/ 29 w 36"/>
                <a:gd name="T19" fmla="*/ 712 h 806"/>
                <a:gd name="T20" fmla="*/ 36 w 36"/>
                <a:gd name="T21" fmla="*/ 791 h 806"/>
                <a:gd name="T22" fmla="*/ 22 w 36"/>
                <a:gd name="T23" fmla="*/ 806 h 806"/>
                <a:gd name="T24" fmla="*/ 15 w 36"/>
                <a:gd name="T25" fmla="*/ 784 h 8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806"/>
                <a:gd name="T41" fmla="*/ 36 w 36"/>
                <a:gd name="T42" fmla="*/ 806 h 8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806">
                  <a:moveTo>
                    <a:pt x="15" y="784"/>
                  </a:moveTo>
                  <a:lnTo>
                    <a:pt x="0" y="302"/>
                  </a:lnTo>
                  <a:lnTo>
                    <a:pt x="0" y="0"/>
                  </a:lnTo>
                  <a:lnTo>
                    <a:pt x="15" y="0"/>
                  </a:lnTo>
                  <a:lnTo>
                    <a:pt x="22" y="15"/>
                  </a:lnTo>
                  <a:lnTo>
                    <a:pt x="15" y="122"/>
                  </a:lnTo>
                  <a:lnTo>
                    <a:pt x="15" y="238"/>
                  </a:lnTo>
                  <a:lnTo>
                    <a:pt x="29" y="381"/>
                  </a:lnTo>
                  <a:lnTo>
                    <a:pt x="29" y="554"/>
                  </a:lnTo>
                  <a:lnTo>
                    <a:pt x="29" y="712"/>
                  </a:lnTo>
                  <a:lnTo>
                    <a:pt x="36" y="791"/>
                  </a:lnTo>
                  <a:lnTo>
                    <a:pt x="22" y="806"/>
                  </a:lnTo>
                  <a:lnTo>
                    <a:pt x="15" y="784"/>
                  </a:lnTo>
                  <a:close/>
                </a:path>
              </a:pathLst>
            </a:custGeom>
            <a:solidFill>
              <a:srgbClr val="CECECE"/>
            </a:solidFill>
            <a:ln w="9525">
              <a:noFill/>
              <a:round/>
              <a:headEnd/>
              <a:tailEnd/>
            </a:ln>
          </p:spPr>
          <p:txBody>
            <a:bodyPr/>
            <a:lstStyle/>
            <a:p>
              <a:endParaRPr lang="en-US" dirty="0"/>
            </a:p>
          </p:txBody>
        </p:sp>
        <p:sp>
          <p:nvSpPr>
            <p:cNvPr id="28683" name="Freeform 8"/>
            <p:cNvSpPr>
              <a:spLocks/>
            </p:cNvSpPr>
            <p:nvPr/>
          </p:nvSpPr>
          <p:spPr bwMode="auto">
            <a:xfrm>
              <a:off x="4615" y="2400"/>
              <a:ext cx="35" cy="806"/>
            </a:xfrm>
            <a:custGeom>
              <a:avLst/>
              <a:gdLst>
                <a:gd name="T0" fmla="*/ 14 w 35"/>
                <a:gd name="T1" fmla="*/ 784 h 806"/>
                <a:gd name="T2" fmla="*/ 0 w 35"/>
                <a:gd name="T3" fmla="*/ 302 h 806"/>
                <a:gd name="T4" fmla="*/ 0 w 35"/>
                <a:gd name="T5" fmla="*/ 0 h 806"/>
                <a:gd name="T6" fmla="*/ 14 w 35"/>
                <a:gd name="T7" fmla="*/ 0 h 806"/>
                <a:gd name="T8" fmla="*/ 21 w 35"/>
                <a:gd name="T9" fmla="*/ 14 h 806"/>
                <a:gd name="T10" fmla="*/ 14 w 35"/>
                <a:gd name="T11" fmla="*/ 122 h 806"/>
                <a:gd name="T12" fmla="*/ 14 w 35"/>
                <a:gd name="T13" fmla="*/ 237 h 806"/>
                <a:gd name="T14" fmla="*/ 28 w 35"/>
                <a:gd name="T15" fmla="*/ 374 h 806"/>
                <a:gd name="T16" fmla="*/ 28 w 35"/>
                <a:gd name="T17" fmla="*/ 547 h 806"/>
                <a:gd name="T18" fmla="*/ 28 w 35"/>
                <a:gd name="T19" fmla="*/ 712 h 806"/>
                <a:gd name="T20" fmla="*/ 35 w 35"/>
                <a:gd name="T21" fmla="*/ 791 h 806"/>
                <a:gd name="T22" fmla="*/ 21 w 35"/>
                <a:gd name="T23" fmla="*/ 806 h 806"/>
                <a:gd name="T24" fmla="*/ 14 w 35"/>
                <a:gd name="T25" fmla="*/ 784 h 8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806"/>
                <a:gd name="T41" fmla="*/ 35 w 35"/>
                <a:gd name="T42" fmla="*/ 806 h 8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806">
                  <a:moveTo>
                    <a:pt x="14" y="784"/>
                  </a:moveTo>
                  <a:lnTo>
                    <a:pt x="0" y="302"/>
                  </a:lnTo>
                  <a:lnTo>
                    <a:pt x="0" y="0"/>
                  </a:lnTo>
                  <a:lnTo>
                    <a:pt x="14" y="0"/>
                  </a:lnTo>
                  <a:lnTo>
                    <a:pt x="21" y="14"/>
                  </a:lnTo>
                  <a:lnTo>
                    <a:pt x="14" y="122"/>
                  </a:lnTo>
                  <a:lnTo>
                    <a:pt x="14" y="237"/>
                  </a:lnTo>
                  <a:lnTo>
                    <a:pt x="28" y="374"/>
                  </a:lnTo>
                  <a:lnTo>
                    <a:pt x="28" y="547"/>
                  </a:lnTo>
                  <a:lnTo>
                    <a:pt x="28" y="712"/>
                  </a:lnTo>
                  <a:lnTo>
                    <a:pt x="35" y="791"/>
                  </a:lnTo>
                  <a:lnTo>
                    <a:pt x="21" y="806"/>
                  </a:lnTo>
                  <a:lnTo>
                    <a:pt x="14" y="784"/>
                  </a:lnTo>
                  <a:close/>
                </a:path>
              </a:pathLst>
            </a:custGeom>
            <a:solidFill>
              <a:srgbClr val="CECECE"/>
            </a:solidFill>
            <a:ln w="9525">
              <a:noFill/>
              <a:round/>
              <a:headEnd/>
              <a:tailEnd/>
            </a:ln>
          </p:spPr>
          <p:txBody>
            <a:bodyPr/>
            <a:lstStyle/>
            <a:p>
              <a:endParaRPr lang="en-US" dirty="0"/>
            </a:p>
          </p:txBody>
        </p:sp>
        <p:sp>
          <p:nvSpPr>
            <p:cNvPr id="28684" name="Freeform 9"/>
            <p:cNvSpPr>
              <a:spLocks/>
            </p:cNvSpPr>
            <p:nvPr/>
          </p:nvSpPr>
          <p:spPr bwMode="auto">
            <a:xfrm>
              <a:off x="4837" y="2414"/>
              <a:ext cx="36" cy="813"/>
            </a:xfrm>
            <a:custGeom>
              <a:avLst/>
              <a:gdLst>
                <a:gd name="T0" fmla="*/ 15 w 36"/>
                <a:gd name="T1" fmla="*/ 792 h 813"/>
                <a:gd name="T2" fmla="*/ 0 w 36"/>
                <a:gd name="T3" fmla="*/ 302 h 813"/>
                <a:gd name="T4" fmla="*/ 0 w 36"/>
                <a:gd name="T5" fmla="*/ 0 h 813"/>
                <a:gd name="T6" fmla="*/ 15 w 36"/>
                <a:gd name="T7" fmla="*/ 0 h 813"/>
                <a:gd name="T8" fmla="*/ 22 w 36"/>
                <a:gd name="T9" fmla="*/ 22 h 813"/>
                <a:gd name="T10" fmla="*/ 15 w 36"/>
                <a:gd name="T11" fmla="*/ 130 h 813"/>
                <a:gd name="T12" fmla="*/ 15 w 36"/>
                <a:gd name="T13" fmla="*/ 245 h 813"/>
                <a:gd name="T14" fmla="*/ 22 w 36"/>
                <a:gd name="T15" fmla="*/ 382 h 813"/>
                <a:gd name="T16" fmla="*/ 29 w 36"/>
                <a:gd name="T17" fmla="*/ 554 h 813"/>
                <a:gd name="T18" fmla="*/ 29 w 36"/>
                <a:gd name="T19" fmla="*/ 720 h 813"/>
                <a:gd name="T20" fmla="*/ 36 w 36"/>
                <a:gd name="T21" fmla="*/ 792 h 813"/>
                <a:gd name="T22" fmla="*/ 22 w 36"/>
                <a:gd name="T23" fmla="*/ 813 h 813"/>
                <a:gd name="T24" fmla="*/ 15 w 36"/>
                <a:gd name="T25" fmla="*/ 792 h 8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813"/>
                <a:gd name="T41" fmla="*/ 36 w 36"/>
                <a:gd name="T42" fmla="*/ 813 h 8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813">
                  <a:moveTo>
                    <a:pt x="15" y="792"/>
                  </a:moveTo>
                  <a:lnTo>
                    <a:pt x="0" y="302"/>
                  </a:lnTo>
                  <a:lnTo>
                    <a:pt x="0" y="0"/>
                  </a:lnTo>
                  <a:lnTo>
                    <a:pt x="15" y="0"/>
                  </a:lnTo>
                  <a:lnTo>
                    <a:pt x="22" y="22"/>
                  </a:lnTo>
                  <a:lnTo>
                    <a:pt x="15" y="130"/>
                  </a:lnTo>
                  <a:lnTo>
                    <a:pt x="15" y="245"/>
                  </a:lnTo>
                  <a:lnTo>
                    <a:pt x="22" y="382"/>
                  </a:lnTo>
                  <a:lnTo>
                    <a:pt x="29" y="554"/>
                  </a:lnTo>
                  <a:lnTo>
                    <a:pt x="29" y="720"/>
                  </a:lnTo>
                  <a:lnTo>
                    <a:pt x="36" y="792"/>
                  </a:lnTo>
                  <a:lnTo>
                    <a:pt x="22" y="813"/>
                  </a:lnTo>
                  <a:lnTo>
                    <a:pt x="15" y="792"/>
                  </a:lnTo>
                  <a:close/>
                </a:path>
              </a:pathLst>
            </a:custGeom>
            <a:solidFill>
              <a:srgbClr val="CECECE"/>
            </a:solidFill>
            <a:ln w="9525">
              <a:noFill/>
              <a:round/>
              <a:headEnd/>
              <a:tailEnd/>
            </a:ln>
          </p:spPr>
          <p:txBody>
            <a:bodyPr/>
            <a:lstStyle/>
            <a:p>
              <a:endParaRPr lang="en-US" dirty="0"/>
            </a:p>
          </p:txBody>
        </p:sp>
        <p:sp>
          <p:nvSpPr>
            <p:cNvPr id="28685" name="Freeform 10"/>
            <p:cNvSpPr>
              <a:spLocks/>
            </p:cNvSpPr>
            <p:nvPr/>
          </p:nvSpPr>
          <p:spPr bwMode="auto">
            <a:xfrm>
              <a:off x="5039" y="2422"/>
              <a:ext cx="36" cy="805"/>
            </a:xfrm>
            <a:custGeom>
              <a:avLst/>
              <a:gdLst>
                <a:gd name="T0" fmla="*/ 14 w 36"/>
                <a:gd name="T1" fmla="*/ 784 h 805"/>
                <a:gd name="T2" fmla="*/ 0 w 36"/>
                <a:gd name="T3" fmla="*/ 302 h 805"/>
                <a:gd name="T4" fmla="*/ 0 w 36"/>
                <a:gd name="T5" fmla="*/ 0 h 805"/>
                <a:gd name="T6" fmla="*/ 14 w 36"/>
                <a:gd name="T7" fmla="*/ 0 h 805"/>
                <a:gd name="T8" fmla="*/ 21 w 36"/>
                <a:gd name="T9" fmla="*/ 14 h 805"/>
                <a:gd name="T10" fmla="*/ 14 w 36"/>
                <a:gd name="T11" fmla="*/ 122 h 805"/>
                <a:gd name="T12" fmla="*/ 14 w 36"/>
                <a:gd name="T13" fmla="*/ 237 h 805"/>
                <a:gd name="T14" fmla="*/ 29 w 36"/>
                <a:gd name="T15" fmla="*/ 381 h 805"/>
                <a:gd name="T16" fmla="*/ 29 w 36"/>
                <a:gd name="T17" fmla="*/ 553 h 805"/>
                <a:gd name="T18" fmla="*/ 29 w 36"/>
                <a:gd name="T19" fmla="*/ 712 h 805"/>
                <a:gd name="T20" fmla="*/ 36 w 36"/>
                <a:gd name="T21" fmla="*/ 791 h 805"/>
                <a:gd name="T22" fmla="*/ 21 w 36"/>
                <a:gd name="T23" fmla="*/ 805 h 805"/>
                <a:gd name="T24" fmla="*/ 14 w 36"/>
                <a:gd name="T25" fmla="*/ 784 h 8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805"/>
                <a:gd name="T41" fmla="*/ 36 w 36"/>
                <a:gd name="T42" fmla="*/ 805 h 8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805">
                  <a:moveTo>
                    <a:pt x="14" y="784"/>
                  </a:moveTo>
                  <a:lnTo>
                    <a:pt x="0" y="302"/>
                  </a:lnTo>
                  <a:lnTo>
                    <a:pt x="0" y="0"/>
                  </a:lnTo>
                  <a:lnTo>
                    <a:pt x="14" y="0"/>
                  </a:lnTo>
                  <a:lnTo>
                    <a:pt x="21" y="14"/>
                  </a:lnTo>
                  <a:lnTo>
                    <a:pt x="14" y="122"/>
                  </a:lnTo>
                  <a:lnTo>
                    <a:pt x="14" y="237"/>
                  </a:lnTo>
                  <a:lnTo>
                    <a:pt x="29" y="381"/>
                  </a:lnTo>
                  <a:lnTo>
                    <a:pt x="29" y="553"/>
                  </a:lnTo>
                  <a:lnTo>
                    <a:pt x="29" y="712"/>
                  </a:lnTo>
                  <a:lnTo>
                    <a:pt x="36" y="791"/>
                  </a:lnTo>
                  <a:lnTo>
                    <a:pt x="21" y="805"/>
                  </a:lnTo>
                  <a:lnTo>
                    <a:pt x="14" y="784"/>
                  </a:lnTo>
                  <a:close/>
                </a:path>
              </a:pathLst>
            </a:custGeom>
            <a:solidFill>
              <a:srgbClr val="CECECE"/>
            </a:solidFill>
            <a:ln w="9525">
              <a:noFill/>
              <a:round/>
              <a:headEnd/>
              <a:tailEnd/>
            </a:ln>
          </p:spPr>
          <p:txBody>
            <a:bodyPr/>
            <a:lstStyle/>
            <a:p>
              <a:endParaRPr lang="en-US" dirty="0"/>
            </a:p>
          </p:txBody>
        </p:sp>
        <p:sp>
          <p:nvSpPr>
            <p:cNvPr id="28686" name="Freeform 11"/>
            <p:cNvSpPr>
              <a:spLocks/>
            </p:cNvSpPr>
            <p:nvPr/>
          </p:nvSpPr>
          <p:spPr bwMode="auto">
            <a:xfrm>
              <a:off x="5248" y="2422"/>
              <a:ext cx="43" cy="805"/>
            </a:xfrm>
            <a:custGeom>
              <a:avLst/>
              <a:gdLst>
                <a:gd name="T0" fmla="*/ 14 w 43"/>
                <a:gd name="T1" fmla="*/ 784 h 805"/>
                <a:gd name="T2" fmla="*/ 0 w 43"/>
                <a:gd name="T3" fmla="*/ 302 h 805"/>
                <a:gd name="T4" fmla="*/ 0 w 43"/>
                <a:gd name="T5" fmla="*/ 0 h 805"/>
                <a:gd name="T6" fmla="*/ 21 w 43"/>
                <a:gd name="T7" fmla="*/ 0 h 805"/>
                <a:gd name="T8" fmla="*/ 28 w 43"/>
                <a:gd name="T9" fmla="*/ 14 h 805"/>
                <a:gd name="T10" fmla="*/ 21 w 43"/>
                <a:gd name="T11" fmla="*/ 122 h 805"/>
                <a:gd name="T12" fmla="*/ 21 w 43"/>
                <a:gd name="T13" fmla="*/ 237 h 805"/>
                <a:gd name="T14" fmla="*/ 28 w 43"/>
                <a:gd name="T15" fmla="*/ 381 h 805"/>
                <a:gd name="T16" fmla="*/ 35 w 43"/>
                <a:gd name="T17" fmla="*/ 553 h 805"/>
                <a:gd name="T18" fmla="*/ 35 w 43"/>
                <a:gd name="T19" fmla="*/ 712 h 805"/>
                <a:gd name="T20" fmla="*/ 43 w 43"/>
                <a:gd name="T21" fmla="*/ 791 h 805"/>
                <a:gd name="T22" fmla="*/ 28 w 43"/>
                <a:gd name="T23" fmla="*/ 805 h 805"/>
                <a:gd name="T24" fmla="*/ 14 w 43"/>
                <a:gd name="T25" fmla="*/ 784 h 8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805"/>
                <a:gd name="T41" fmla="*/ 43 w 43"/>
                <a:gd name="T42" fmla="*/ 805 h 8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805">
                  <a:moveTo>
                    <a:pt x="14" y="784"/>
                  </a:moveTo>
                  <a:lnTo>
                    <a:pt x="0" y="302"/>
                  </a:lnTo>
                  <a:lnTo>
                    <a:pt x="0" y="0"/>
                  </a:lnTo>
                  <a:lnTo>
                    <a:pt x="21" y="0"/>
                  </a:lnTo>
                  <a:lnTo>
                    <a:pt x="28" y="14"/>
                  </a:lnTo>
                  <a:lnTo>
                    <a:pt x="21" y="122"/>
                  </a:lnTo>
                  <a:lnTo>
                    <a:pt x="21" y="237"/>
                  </a:lnTo>
                  <a:lnTo>
                    <a:pt x="28" y="381"/>
                  </a:lnTo>
                  <a:lnTo>
                    <a:pt x="35" y="553"/>
                  </a:lnTo>
                  <a:lnTo>
                    <a:pt x="35" y="712"/>
                  </a:lnTo>
                  <a:lnTo>
                    <a:pt x="43" y="791"/>
                  </a:lnTo>
                  <a:lnTo>
                    <a:pt x="28" y="805"/>
                  </a:lnTo>
                  <a:lnTo>
                    <a:pt x="14" y="784"/>
                  </a:lnTo>
                  <a:close/>
                </a:path>
              </a:pathLst>
            </a:custGeom>
            <a:solidFill>
              <a:srgbClr val="CECECE"/>
            </a:solidFill>
            <a:ln w="9525">
              <a:noFill/>
              <a:round/>
              <a:headEnd/>
              <a:tailEnd/>
            </a:ln>
          </p:spPr>
          <p:txBody>
            <a:bodyPr/>
            <a:lstStyle/>
            <a:p>
              <a:endParaRPr lang="en-US" dirty="0"/>
            </a:p>
          </p:txBody>
        </p:sp>
        <p:sp>
          <p:nvSpPr>
            <p:cNvPr id="28687" name="Freeform 12"/>
            <p:cNvSpPr>
              <a:spLocks/>
            </p:cNvSpPr>
            <p:nvPr/>
          </p:nvSpPr>
          <p:spPr bwMode="auto">
            <a:xfrm>
              <a:off x="5506" y="2443"/>
              <a:ext cx="36" cy="806"/>
            </a:xfrm>
            <a:custGeom>
              <a:avLst/>
              <a:gdLst>
                <a:gd name="T0" fmla="*/ 8 w 36"/>
                <a:gd name="T1" fmla="*/ 784 h 806"/>
                <a:gd name="T2" fmla="*/ 0 w 36"/>
                <a:gd name="T3" fmla="*/ 295 h 806"/>
                <a:gd name="T4" fmla="*/ 0 w 36"/>
                <a:gd name="T5" fmla="*/ 0 h 806"/>
                <a:gd name="T6" fmla="*/ 15 w 36"/>
                <a:gd name="T7" fmla="*/ 0 h 806"/>
                <a:gd name="T8" fmla="*/ 22 w 36"/>
                <a:gd name="T9" fmla="*/ 15 h 806"/>
                <a:gd name="T10" fmla="*/ 15 w 36"/>
                <a:gd name="T11" fmla="*/ 122 h 806"/>
                <a:gd name="T12" fmla="*/ 15 w 36"/>
                <a:gd name="T13" fmla="*/ 238 h 806"/>
                <a:gd name="T14" fmla="*/ 22 w 36"/>
                <a:gd name="T15" fmla="*/ 374 h 806"/>
                <a:gd name="T16" fmla="*/ 29 w 36"/>
                <a:gd name="T17" fmla="*/ 547 h 806"/>
                <a:gd name="T18" fmla="*/ 29 w 36"/>
                <a:gd name="T19" fmla="*/ 712 h 806"/>
                <a:gd name="T20" fmla="*/ 36 w 36"/>
                <a:gd name="T21" fmla="*/ 791 h 806"/>
                <a:gd name="T22" fmla="*/ 22 w 36"/>
                <a:gd name="T23" fmla="*/ 806 h 806"/>
                <a:gd name="T24" fmla="*/ 8 w 36"/>
                <a:gd name="T25" fmla="*/ 784 h 8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806"/>
                <a:gd name="T41" fmla="*/ 36 w 36"/>
                <a:gd name="T42" fmla="*/ 806 h 8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806">
                  <a:moveTo>
                    <a:pt x="8" y="784"/>
                  </a:moveTo>
                  <a:lnTo>
                    <a:pt x="0" y="295"/>
                  </a:lnTo>
                  <a:lnTo>
                    <a:pt x="0" y="0"/>
                  </a:lnTo>
                  <a:lnTo>
                    <a:pt x="15" y="0"/>
                  </a:lnTo>
                  <a:lnTo>
                    <a:pt x="22" y="15"/>
                  </a:lnTo>
                  <a:lnTo>
                    <a:pt x="15" y="122"/>
                  </a:lnTo>
                  <a:lnTo>
                    <a:pt x="15" y="238"/>
                  </a:lnTo>
                  <a:lnTo>
                    <a:pt x="22" y="374"/>
                  </a:lnTo>
                  <a:lnTo>
                    <a:pt x="29" y="547"/>
                  </a:lnTo>
                  <a:lnTo>
                    <a:pt x="29" y="712"/>
                  </a:lnTo>
                  <a:lnTo>
                    <a:pt x="36" y="791"/>
                  </a:lnTo>
                  <a:lnTo>
                    <a:pt x="22" y="806"/>
                  </a:lnTo>
                  <a:lnTo>
                    <a:pt x="8" y="784"/>
                  </a:lnTo>
                  <a:close/>
                </a:path>
              </a:pathLst>
            </a:custGeom>
            <a:solidFill>
              <a:srgbClr val="CECECE"/>
            </a:solidFill>
            <a:ln w="9525">
              <a:noFill/>
              <a:round/>
              <a:headEnd/>
              <a:tailEnd/>
            </a:ln>
          </p:spPr>
          <p:txBody>
            <a:bodyPr/>
            <a:lstStyle/>
            <a:p>
              <a:endParaRPr lang="en-US" dirty="0"/>
            </a:p>
          </p:txBody>
        </p:sp>
        <p:sp>
          <p:nvSpPr>
            <p:cNvPr id="28688" name="Freeform 13"/>
            <p:cNvSpPr>
              <a:spLocks/>
            </p:cNvSpPr>
            <p:nvPr/>
          </p:nvSpPr>
          <p:spPr bwMode="auto">
            <a:xfrm>
              <a:off x="3902" y="2594"/>
              <a:ext cx="425" cy="137"/>
            </a:xfrm>
            <a:custGeom>
              <a:avLst/>
              <a:gdLst>
                <a:gd name="T0" fmla="*/ 0 w 425"/>
                <a:gd name="T1" fmla="*/ 22 h 137"/>
                <a:gd name="T2" fmla="*/ 238 w 425"/>
                <a:gd name="T3" fmla="*/ 7 h 137"/>
                <a:gd name="T4" fmla="*/ 410 w 425"/>
                <a:gd name="T5" fmla="*/ 0 h 137"/>
                <a:gd name="T6" fmla="*/ 425 w 425"/>
                <a:gd name="T7" fmla="*/ 29 h 137"/>
                <a:gd name="T8" fmla="*/ 425 w 425"/>
                <a:gd name="T9" fmla="*/ 101 h 137"/>
                <a:gd name="T10" fmla="*/ 418 w 425"/>
                <a:gd name="T11" fmla="*/ 122 h 137"/>
                <a:gd name="T12" fmla="*/ 267 w 425"/>
                <a:gd name="T13" fmla="*/ 130 h 137"/>
                <a:gd name="T14" fmla="*/ 80 w 425"/>
                <a:gd name="T15" fmla="*/ 137 h 137"/>
                <a:gd name="T16" fmla="*/ 0 w 425"/>
                <a:gd name="T17" fmla="*/ 137 h 137"/>
                <a:gd name="T18" fmla="*/ 0 w 425"/>
                <a:gd name="T19" fmla="*/ 22 h 1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5"/>
                <a:gd name="T31" fmla="*/ 0 h 137"/>
                <a:gd name="T32" fmla="*/ 425 w 425"/>
                <a:gd name="T33" fmla="*/ 137 h 1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5" h="137">
                  <a:moveTo>
                    <a:pt x="0" y="22"/>
                  </a:moveTo>
                  <a:lnTo>
                    <a:pt x="238" y="7"/>
                  </a:lnTo>
                  <a:lnTo>
                    <a:pt x="410" y="0"/>
                  </a:lnTo>
                  <a:lnTo>
                    <a:pt x="425" y="29"/>
                  </a:lnTo>
                  <a:lnTo>
                    <a:pt x="425" y="101"/>
                  </a:lnTo>
                  <a:lnTo>
                    <a:pt x="418" y="122"/>
                  </a:lnTo>
                  <a:lnTo>
                    <a:pt x="267" y="130"/>
                  </a:lnTo>
                  <a:lnTo>
                    <a:pt x="80" y="137"/>
                  </a:lnTo>
                  <a:lnTo>
                    <a:pt x="0" y="137"/>
                  </a:lnTo>
                  <a:lnTo>
                    <a:pt x="0" y="22"/>
                  </a:lnTo>
                  <a:close/>
                </a:path>
              </a:pathLst>
            </a:custGeom>
            <a:solidFill>
              <a:srgbClr val="A7E5AC"/>
            </a:solidFill>
            <a:ln w="9525">
              <a:noFill/>
              <a:round/>
              <a:headEnd/>
              <a:tailEnd/>
            </a:ln>
          </p:spPr>
          <p:txBody>
            <a:bodyPr/>
            <a:lstStyle/>
            <a:p>
              <a:endParaRPr lang="en-US" dirty="0"/>
            </a:p>
          </p:txBody>
        </p:sp>
        <p:sp>
          <p:nvSpPr>
            <p:cNvPr id="28689" name="Freeform 14"/>
            <p:cNvSpPr>
              <a:spLocks/>
            </p:cNvSpPr>
            <p:nvPr/>
          </p:nvSpPr>
          <p:spPr bwMode="auto">
            <a:xfrm>
              <a:off x="3888" y="2587"/>
              <a:ext cx="446" cy="151"/>
            </a:xfrm>
            <a:custGeom>
              <a:avLst/>
              <a:gdLst>
                <a:gd name="T0" fmla="*/ 22 w 446"/>
                <a:gd name="T1" fmla="*/ 22 h 151"/>
                <a:gd name="T2" fmla="*/ 288 w 446"/>
                <a:gd name="T3" fmla="*/ 0 h 151"/>
                <a:gd name="T4" fmla="*/ 432 w 446"/>
                <a:gd name="T5" fmla="*/ 0 h 151"/>
                <a:gd name="T6" fmla="*/ 432 w 446"/>
                <a:gd name="T7" fmla="*/ 14 h 151"/>
                <a:gd name="T8" fmla="*/ 180 w 446"/>
                <a:gd name="T9" fmla="*/ 29 h 151"/>
                <a:gd name="T10" fmla="*/ 29 w 446"/>
                <a:gd name="T11" fmla="*/ 43 h 151"/>
                <a:gd name="T12" fmla="*/ 22 w 446"/>
                <a:gd name="T13" fmla="*/ 129 h 151"/>
                <a:gd name="T14" fmla="*/ 36 w 446"/>
                <a:gd name="T15" fmla="*/ 137 h 151"/>
                <a:gd name="T16" fmla="*/ 165 w 446"/>
                <a:gd name="T17" fmla="*/ 129 h 151"/>
                <a:gd name="T18" fmla="*/ 324 w 446"/>
                <a:gd name="T19" fmla="*/ 122 h 151"/>
                <a:gd name="T20" fmla="*/ 424 w 446"/>
                <a:gd name="T21" fmla="*/ 115 h 151"/>
                <a:gd name="T22" fmla="*/ 424 w 446"/>
                <a:gd name="T23" fmla="*/ 79 h 151"/>
                <a:gd name="T24" fmla="*/ 417 w 446"/>
                <a:gd name="T25" fmla="*/ 22 h 151"/>
                <a:gd name="T26" fmla="*/ 424 w 446"/>
                <a:gd name="T27" fmla="*/ 14 h 151"/>
                <a:gd name="T28" fmla="*/ 432 w 446"/>
                <a:gd name="T29" fmla="*/ 22 h 151"/>
                <a:gd name="T30" fmla="*/ 446 w 446"/>
                <a:gd name="T31" fmla="*/ 36 h 151"/>
                <a:gd name="T32" fmla="*/ 446 w 446"/>
                <a:gd name="T33" fmla="*/ 86 h 151"/>
                <a:gd name="T34" fmla="*/ 446 w 446"/>
                <a:gd name="T35" fmla="*/ 122 h 151"/>
                <a:gd name="T36" fmla="*/ 439 w 446"/>
                <a:gd name="T37" fmla="*/ 137 h 151"/>
                <a:gd name="T38" fmla="*/ 410 w 446"/>
                <a:gd name="T39" fmla="*/ 137 h 151"/>
                <a:gd name="T40" fmla="*/ 309 w 446"/>
                <a:gd name="T41" fmla="*/ 137 h 151"/>
                <a:gd name="T42" fmla="*/ 201 w 446"/>
                <a:gd name="T43" fmla="*/ 144 h 151"/>
                <a:gd name="T44" fmla="*/ 65 w 446"/>
                <a:gd name="T45" fmla="*/ 151 h 151"/>
                <a:gd name="T46" fmla="*/ 7 w 446"/>
                <a:gd name="T47" fmla="*/ 151 h 151"/>
                <a:gd name="T48" fmla="*/ 0 w 446"/>
                <a:gd name="T49" fmla="*/ 144 h 151"/>
                <a:gd name="T50" fmla="*/ 0 w 446"/>
                <a:gd name="T51" fmla="*/ 115 h 151"/>
                <a:gd name="T52" fmla="*/ 0 w 446"/>
                <a:gd name="T53" fmla="*/ 50 h 151"/>
                <a:gd name="T54" fmla="*/ 0 w 446"/>
                <a:gd name="T55" fmla="*/ 29 h 151"/>
                <a:gd name="T56" fmla="*/ 22 w 446"/>
                <a:gd name="T57" fmla="*/ 22 h 15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46"/>
                <a:gd name="T88" fmla="*/ 0 h 151"/>
                <a:gd name="T89" fmla="*/ 446 w 446"/>
                <a:gd name="T90" fmla="*/ 151 h 15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46" h="151">
                  <a:moveTo>
                    <a:pt x="22" y="22"/>
                  </a:moveTo>
                  <a:lnTo>
                    <a:pt x="288" y="0"/>
                  </a:lnTo>
                  <a:lnTo>
                    <a:pt x="432" y="0"/>
                  </a:lnTo>
                  <a:lnTo>
                    <a:pt x="432" y="14"/>
                  </a:lnTo>
                  <a:lnTo>
                    <a:pt x="180" y="29"/>
                  </a:lnTo>
                  <a:lnTo>
                    <a:pt x="29" y="43"/>
                  </a:lnTo>
                  <a:lnTo>
                    <a:pt x="22" y="129"/>
                  </a:lnTo>
                  <a:lnTo>
                    <a:pt x="36" y="137"/>
                  </a:lnTo>
                  <a:lnTo>
                    <a:pt x="165" y="129"/>
                  </a:lnTo>
                  <a:lnTo>
                    <a:pt x="324" y="122"/>
                  </a:lnTo>
                  <a:lnTo>
                    <a:pt x="424" y="115"/>
                  </a:lnTo>
                  <a:lnTo>
                    <a:pt x="424" y="79"/>
                  </a:lnTo>
                  <a:lnTo>
                    <a:pt x="417" y="22"/>
                  </a:lnTo>
                  <a:lnTo>
                    <a:pt x="424" y="14"/>
                  </a:lnTo>
                  <a:lnTo>
                    <a:pt x="432" y="22"/>
                  </a:lnTo>
                  <a:lnTo>
                    <a:pt x="446" y="36"/>
                  </a:lnTo>
                  <a:lnTo>
                    <a:pt x="446" y="86"/>
                  </a:lnTo>
                  <a:lnTo>
                    <a:pt x="446" y="122"/>
                  </a:lnTo>
                  <a:lnTo>
                    <a:pt x="439" y="137"/>
                  </a:lnTo>
                  <a:lnTo>
                    <a:pt x="410" y="137"/>
                  </a:lnTo>
                  <a:lnTo>
                    <a:pt x="309" y="137"/>
                  </a:lnTo>
                  <a:lnTo>
                    <a:pt x="201" y="144"/>
                  </a:lnTo>
                  <a:lnTo>
                    <a:pt x="65" y="151"/>
                  </a:lnTo>
                  <a:lnTo>
                    <a:pt x="7" y="151"/>
                  </a:lnTo>
                  <a:lnTo>
                    <a:pt x="0" y="144"/>
                  </a:lnTo>
                  <a:lnTo>
                    <a:pt x="0" y="115"/>
                  </a:lnTo>
                  <a:lnTo>
                    <a:pt x="0" y="50"/>
                  </a:lnTo>
                  <a:lnTo>
                    <a:pt x="0" y="29"/>
                  </a:lnTo>
                  <a:lnTo>
                    <a:pt x="22" y="22"/>
                  </a:lnTo>
                  <a:close/>
                </a:path>
              </a:pathLst>
            </a:custGeom>
            <a:solidFill>
              <a:srgbClr val="000000"/>
            </a:solidFill>
            <a:ln w="9525">
              <a:noFill/>
              <a:round/>
              <a:headEnd/>
              <a:tailEnd/>
            </a:ln>
          </p:spPr>
          <p:txBody>
            <a:bodyPr/>
            <a:lstStyle/>
            <a:p>
              <a:endParaRPr lang="en-US" dirty="0"/>
            </a:p>
          </p:txBody>
        </p:sp>
        <p:sp>
          <p:nvSpPr>
            <p:cNvPr id="28690" name="Freeform 15"/>
            <p:cNvSpPr>
              <a:spLocks/>
            </p:cNvSpPr>
            <p:nvPr/>
          </p:nvSpPr>
          <p:spPr bwMode="auto">
            <a:xfrm>
              <a:off x="4111" y="2796"/>
              <a:ext cx="496" cy="129"/>
            </a:xfrm>
            <a:custGeom>
              <a:avLst/>
              <a:gdLst>
                <a:gd name="T0" fmla="*/ 7 w 496"/>
                <a:gd name="T1" fmla="*/ 14 h 129"/>
                <a:gd name="T2" fmla="*/ 50 w 496"/>
                <a:gd name="T3" fmla="*/ 7 h 129"/>
                <a:gd name="T4" fmla="*/ 180 w 496"/>
                <a:gd name="T5" fmla="*/ 0 h 129"/>
                <a:gd name="T6" fmla="*/ 374 w 496"/>
                <a:gd name="T7" fmla="*/ 0 h 129"/>
                <a:gd name="T8" fmla="*/ 489 w 496"/>
                <a:gd name="T9" fmla="*/ 7 h 129"/>
                <a:gd name="T10" fmla="*/ 496 w 496"/>
                <a:gd name="T11" fmla="*/ 50 h 129"/>
                <a:gd name="T12" fmla="*/ 496 w 496"/>
                <a:gd name="T13" fmla="*/ 115 h 129"/>
                <a:gd name="T14" fmla="*/ 259 w 496"/>
                <a:gd name="T15" fmla="*/ 122 h 129"/>
                <a:gd name="T16" fmla="*/ 137 w 496"/>
                <a:gd name="T17" fmla="*/ 129 h 129"/>
                <a:gd name="T18" fmla="*/ 7 w 496"/>
                <a:gd name="T19" fmla="*/ 129 h 129"/>
                <a:gd name="T20" fmla="*/ 0 w 496"/>
                <a:gd name="T21" fmla="*/ 122 h 129"/>
                <a:gd name="T22" fmla="*/ 7 w 496"/>
                <a:gd name="T23" fmla="*/ 14 h 1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6"/>
                <a:gd name="T37" fmla="*/ 0 h 129"/>
                <a:gd name="T38" fmla="*/ 496 w 496"/>
                <a:gd name="T39" fmla="*/ 129 h 1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6" h="129">
                  <a:moveTo>
                    <a:pt x="7" y="14"/>
                  </a:moveTo>
                  <a:lnTo>
                    <a:pt x="50" y="7"/>
                  </a:lnTo>
                  <a:lnTo>
                    <a:pt x="180" y="0"/>
                  </a:lnTo>
                  <a:lnTo>
                    <a:pt x="374" y="0"/>
                  </a:lnTo>
                  <a:lnTo>
                    <a:pt x="489" y="7"/>
                  </a:lnTo>
                  <a:lnTo>
                    <a:pt x="496" y="50"/>
                  </a:lnTo>
                  <a:lnTo>
                    <a:pt x="496" y="115"/>
                  </a:lnTo>
                  <a:lnTo>
                    <a:pt x="259" y="122"/>
                  </a:lnTo>
                  <a:lnTo>
                    <a:pt x="137" y="129"/>
                  </a:lnTo>
                  <a:lnTo>
                    <a:pt x="7" y="129"/>
                  </a:lnTo>
                  <a:lnTo>
                    <a:pt x="0" y="122"/>
                  </a:lnTo>
                  <a:lnTo>
                    <a:pt x="7" y="14"/>
                  </a:lnTo>
                  <a:close/>
                </a:path>
              </a:pathLst>
            </a:custGeom>
            <a:solidFill>
              <a:srgbClr val="A7E5AC"/>
            </a:solidFill>
            <a:ln w="9525">
              <a:noFill/>
              <a:round/>
              <a:headEnd/>
              <a:tailEnd/>
            </a:ln>
          </p:spPr>
          <p:txBody>
            <a:bodyPr/>
            <a:lstStyle/>
            <a:p>
              <a:endParaRPr lang="en-US" dirty="0"/>
            </a:p>
          </p:txBody>
        </p:sp>
        <p:sp>
          <p:nvSpPr>
            <p:cNvPr id="28691" name="Freeform 16"/>
            <p:cNvSpPr>
              <a:spLocks/>
            </p:cNvSpPr>
            <p:nvPr/>
          </p:nvSpPr>
          <p:spPr bwMode="auto">
            <a:xfrm>
              <a:off x="4097" y="2788"/>
              <a:ext cx="518" cy="144"/>
            </a:xfrm>
            <a:custGeom>
              <a:avLst/>
              <a:gdLst>
                <a:gd name="T0" fmla="*/ 21 w 518"/>
                <a:gd name="T1" fmla="*/ 8 h 144"/>
                <a:gd name="T2" fmla="*/ 165 w 518"/>
                <a:gd name="T3" fmla="*/ 8 h 144"/>
                <a:gd name="T4" fmla="*/ 316 w 518"/>
                <a:gd name="T5" fmla="*/ 0 h 144"/>
                <a:gd name="T6" fmla="*/ 510 w 518"/>
                <a:gd name="T7" fmla="*/ 0 h 144"/>
                <a:gd name="T8" fmla="*/ 518 w 518"/>
                <a:gd name="T9" fmla="*/ 8 h 144"/>
                <a:gd name="T10" fmla="*/ 510 w 518"/>
                <a:gd name="T11" fmla="*/ 29 h 144"/>
                <a:gd name="T12" fmla="*/ 438 w 518"/>
                <a:gd name="T13" fmla="*/ 22 h 144"/>
                <a:gd name="T14" fmla="*/ 345 w 518"/>
                <a:gd name="T15" fmla="*/ 15 h 144"/>
                <a:gd name="T16" fmla="*/ 215 w 518"/>
                <a:gd name="T17" fmla="*/ 15 h 144"/>
                <a:gd name="T18" fmla="*/ 50 w 518"/>
                <a:gd name="T19" fmla="*/ 29 h 144"/>
                <a:gd name="T20" fmla="*/ 28 w 518"/>
                <a:gd name="T21" fmla="*/ 36 h 144"/>
                <a:gd name="T22" fmla="*/ 28 w 518"/>
                <a:gd name="T23" fmla="*/ 72 h 144"/>
                <a:gd name="T24" fmla="*/ 28 w 518"/>
                <a:gd name="T25" fmla="*/ 123 h 144"/>
                <a:gd name="T26" fmla="*/ 36 w 518"/>
                <a:gd name="T27" fmla="*/ 123 h 144"/>
                <a:gd name="T28" fmla="*/ 100 w 518"/>
                <a:gd name="T29" fmla="*/ 130 h 144"/>
                <a:gd name="T30" fmla="*/ 230 w 518"/>
                <a:gd name="T31" fmla="*/ 115 h 144"/>
                <a:gd name="T32" fmla="*/ 424 w 518"/>
                <a:gd name="T33" fmla="*/ 115 h 144"/>
                <a:gd name="T34" fmla="*/ 496 w 518"/>
                <a:gd name="T35" fmla="*/ 108 h 144"/>
                <a:gd name="T36" fmla="*/ 503 w 518"/>
                <a:gd name="T37" fmla="*/ 101 h 144"/>
                <a:gd name="T38" fmla="*/ 503 w 518"/>
                <a:gd name="T39" fmla="*/ 58 h 144"/>
                <a:gd name="T40" fmla="*/ 503 w 518"/>
                <a:gd name="T41" fmla="*/ 29 h 144"/>
                <a:gd name="T42" fmla="*/ 510 w 518"/>
                <a:gd name="T43" fmla="*/ 29 h 144"/>
                <a:gd name="T44" fmla="*/ 518 w 518"/>
                <a:gd name="T45" fmla="*/ 44 h 144"/>
                <a:gd name="T46" fmla="*/ 518 w 518"/>
                <a:gd name="T47" fmla="*/ 108 h 144"/>
                <a:gd name="T48" fmla="*/ 510 w 518"/>
                <a:gd name="T49" fmla="*/ 130 h 144"/>
                <a:gd name="T50" fmla="*/ 438 w 518"/>
                <a:gd name="T51" fmla="*/ 130 h 144"/>
                <a:gd name="T52" fmla="*/ 295 w 518"/>
                <a:gd name="T53" fmla="*/ 137 h 144"/>
                <a:gd name="T54" fmla="*/ 194 w 518"/>
                <a:gd name="T55" fmla="*/ 137 h 144"/>
                <a:gd name="T56" fmla="*/ 64 w 518"/>
                <a:gd name="T57" fmla="*/ 144 h 144"/>
                <a:gd name="T58" fmla="*/ 7 w 518"/>
                <a:gd name="T59" fmla="*/ 144 h 144"/>
                <a:gd name="T60" fmla="*/ 0 w 518"/>
                <a:gd name="T61" fmla="*/ 130 h 144"/>
                <a:gd name="T62" fmla="*/ 7 w 518"/>
                <a:gd name="T63" fmla="*/ 87 h 144"/>
                <a:gd name="T64" fmla="*/ 7 w 518"/>
                <a:gd name="T65" fmla="*/ 44 h 144"/>
                <a:gd name="T66" fmla="*/ 7 w 518"/>
                <a:gd name="T67" fmla="*/ 15 h 144"/>
                <a:gd name="T68" fmla="*/ 21 w 518"/>
                <a:gd name="T69" fmla="*/ 8 h 1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8"/>
                <a:gd name="T106" fmla="*/ 0 h 144"/>
                <a:gd name="T107" fmla="*/ 518 w 518"/>
                <a:gd name="T108" fmla="*/ 144 h 1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8" h="144">
                  <a:moveTo>
                    <a:pt x="21" y="8"/>
                  </a:moveTo>
                  <a:lnTo>
                    <a:pt x="165" y="8"/>
                  </a:lnTo>
                  <a:lnTo>
                    <a:pt x="316" y="0"/>
                  </a:lnTo>
                  <a:lnTo>
                    <a:pt x="510" y="0"/>
                  </a:lnTo>
                  <a:lnTo>
                    <a:pt x="518" y="8"/>
                  </a:lnTo>
                  <a:lnTo>
                    <a:pt x="510" y="29"/>
                  </a:lnTo>
                  <a:lnTo>
                    <a:pt x="438" y="22"/>
                  </a:lnTo>
                  <a:lnTo>
                    <a:pt x="345" y="15"/>
                  </a:lnTo>
                  <a:lnTo>
                    <a:pt x="215" y="15"/>
                  </a:lnTo>
                  <a:lnTo>
                    <a:pt x="50" y="29"/>
                  </a:lnTo>
                  <a:lnTo>
                    <a:pt x="28" y="36"/>
                  </a:lnTo>
                  <a:lnTo>
                    <a:pt x="28" y="72"/>
                  </a:lnTo>
                  <a:lnTo>
                    <a:pt x="28" y="123"/>
                  </a:lnTo>
                  <a:lnTo>
                    <a:pt x="36" y="123"/>
                  </a:lnTo>
                  <a:lnTo>
                    <a:pt x="100" y="130"/>
                  </a:lnTo>
                  <a:lnTo>
                    <a:pt x="230" y="115"/>
                  </a:lnTo>
                  <a:lnTo>
                    <a:pt x="424" y="115"/>
                  </a:lnTo>
                  <a:lnTo>
                    <a:pt x="496" y="108"/>
                  </a:lnTo>
                  <a:lnTo>
                    <a:pt x="503" y="101"/>
                  </a:lnTo>
                  <a:lnTo>
                    <a:pt x="503" y="58"/>
                  </a:lnTo>
                  <a:lnTo>
                    <a:pt x="503" y="29"/>
                  </a:lnTo>
                  <a:lnTo>
                    <a:pt x="510" y="29"/>
                  </a:lnTo>
                  <a:lnTo>
                    <a:pt x="518" y="44"/>
                  </a:lnTo>
                  <a:lnTo>
                    <a:pt x="518" y="108"/>
                  </a:lnTo>
                  <a:lnTo>
                    <a:pt x="510" y="130"/>
                  </a:lnTo>
                  <a:lnTo>
                    <a:pt x="438" y="130"/>
                  </a:lnTo>
                  <a:lnTo>
                    <a:pt x="295" y="137"/>
                  </a:lnTo>
                  <a:lnTo>
                    <a:pt x="194" y="137"/>
                  </a:lnTo>
                  <a:lnTo>
                    <a:pt x="64" y="144"/>
                  </a:lnTo>
                  <a:lnTo>
                    <a:pt x="7" y="144"/>
                  </a:lnTo>
                  <a:lnTo>
                    <a:pt x="0" y="130"/>
                  </a:lnTo>
                  <a:lnTo>
                    <a:pt x="7" y="87"/>
                  </a:lnTo>
                  <a:lnTo>
                    <a:pt x="7" y="44"/>
                  </a:lnTo>
                  <a:lnTo>
                    <a:pt x="7" y="15"/>
                  </a:lnTo>
                  <a:lnTo>
                    <a:pt x="21" y="8"/>
                  </a:lnTo>
                  <a:close/>
                </a:path>
              </a:pathLst>
            </a:custGeom>
            <a:solidFill>
              <a:srgbClr val="000000"/>
            </a:solidFill>
            <a:ln w="9525">
              <a:noFill/>
              <a:round/>
              <a:headEnd/>
              <a:tailEnd/>
            </a:ln>
          </p:spPr>
          <p:txBody>
            <a:bodyPr/>
            <a:lstStyle/>
            <a:p>
              <a:endParaRPr lang="en-US" dirty="0"/>
            </a:p>
          </p:txBody>
        </p:sp>
        <p:sp>
          <p:nvSpPr>
            <p:cNvPr id="28692" name="Freeform 17"/>
            <p:cNvSpPr>
              <a:spLocks/>
            </p:cNvSpPr>
            <p:nvPr/>
          </p:nvSpPr>
          <p:spPr bwMode="auto">
            <a:xfrm>
              <a:off x="4276" y="2961"/>
              <a:ext cx="1266" cy="194"/>
            </a:xfrm>
            <a:custGeom>
              <a:avLst/>
              <a:gdLst>
                <a:gd name="T0" fmla="*/ 0 w 1266"/>
                <a:gd name="T1" fmla="*/ 43 h 194"/>
                <a:gd name="T2" fmla="*/ 65 w 1266"/>
                <a:gd name="T3" fmla="*/ 36 h 194"/>
                <a:gd name="T4" fmla="*/ 274 w 1266"/>
                <a:gd name="T5" fmla="*/ 36 h 194"/>
                <a:gd name="T6" fmla="*/ 475 w 1266"/>
                <a:gd name="T7" fmla="*/ 29 h 194"/>
                <a:gd name="T8" fmla="*/ 633 w 1266"/>
                <a:gd name="T9" fmla="*/ 22 h 194"/>
                <a:gd name="T10" fmla="*/ 749 w 1266"/>
                <a:gd name="T11" fmla="*/ 14 h 194"/>
                <a:gd name="T12" fmla="*/ 928 w 1266"/>
                <a:gd name="T13" fmla="*/ 7 h 194"/>
                <a:gd name="T14" fmla="*/ 1065 w 1266"/>
                <a:gd name="T15" fmla="*/ 0 h 194"/>
                <a:gd name="T16" fmla="*/ 1259 w 1266"/>
                <a:gd name="T17" fmla="*/ 0 h 194"/>
                <a:gd name="T18" fmla="*/ 1266 w 1266"/>
                <a:gd name="T19" fmla="*/ 79 h 194"/>
                <a:gd name="T20" fmla="*/ 1266 w 1266"/>
                <a:gd name="T21" fmla="*/ 165 h 194"/>
                <a:gd name="T22" fmla="*/ 1123 w 1266"/>
                <a:gd name="T23" fmla="*/ 165 h 194"/>
                <a:gd name="T24" fmla="*/ 1036 w 1266"/>
                <a:gd name="T25" fmla="*/ 165 h 194"/>
                <a:gd name="T26" fmla="*/ 885 w 1266"/>
                <a:gd name="T27" fmla="*/ 173 h 194"/>
                <a:gd name="T28" fmla="*/ 741 w 1266"/>
                <a:gd name="T29" fmla="*/ 173 h 194"/>
                <a:gd name="T30" fmla="*/ 561 w 1266"/>
                <a:gd name="T31" fmla="*/ 173 h 194"/>
                <a:gd name="T32" fmla="*/ 425 w 1266"/>
                <a:gd name="T33" fmla="*/ 180 h 194"/>
                <a:gd name="T34" fmla="*/ 303 w 1266"/>
                <a:gd name="T35" fmla="*/ 180 h 194"/>
                <a:gd name="T36" fmla="*/ 159 w 1266"/>
                <a:gd name="T37" fmla="*/ 187 h 194"/>
                <a:gd name="T38" fmla="*/ 0 w 1266"/>
                <a:gd name="T39" fmla="*/ 194 h 194"/>
                <a:gd name="T40" fmla="*/ 0 w 1266"/>
                <a:gd name="T41" fmla="*/ 43 h 1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66"/>
                <a:gd name="T64" fmla="*/ 0 h 194"/>
                <a:gd name="T65" fmla="*/ 1266 w 1266"/>
                <a:gd name="T66" fmla="*/ 194 h 1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66" h="194">
                  <a:moveTo>
                    <a:pt x="0" y="43"/>
                  </a:moveTo>
                  <a:lnTo>
                    <a:pt x="65" y="36"/>
                  </a:lnTo>
                  <a:lnTo>
                    <a:pt x="274" y="36"/>
                  </a:lnTo>
                  <a:lnTo>
                    <a:pt x="475" y="29"/>
                  </a:lnTo>
                  <a:lnTo>
                    <a:pt x="633" y="22"/>
                  </a:lnTo>
                  <a:lnTo>
                    <a:pt x="749" y="14"/>
                  </a:lnTo>
                  <a:lnTo>
                    <a:pt x="928" y="7"/>
                  </a:lnTo>
                  <a:lnTo>
                    <a:pt x="1065" y="0"/>
                  </a:lnTo>
                  <a:lnTo>
                    <a:pt x="1259" y="0"/>
                  </a:lnTo>
                  <a:lnTo>
                    <a:pt x="1266" y="79"/>
                  </a:lnTo>
                  <a:lnTo>
                    <a:pt x="1266" y="165"/>
                  </a:lnTo>
                  <a:lnTo>
                    <a:pt x="1123" y="165"/>
                  </a:lnTo>
                  <a:lnTo>
                    <a:pt x="1036" y="165"/>
                  </a:lnTo>
                  <a:lnTo>
                    <a:pt x="885" y="173"/>
                  </a:lnTo>
                  <a:lnTo>
                    <a:pt x="741" y="173"/>
                  </a:lnTo>
                  <a:lnTo>
                    <a:pt x="561" y="173"/>
                  </a:lnTo>
                  <a:lnTo>
                    <a:pt x="425" y="180"/>
                  </a:lnTo>
                  <a:lnTo>
                    <a:pt x="303" y="180"/>
                  </a:lnTo>
                  <a:lnTo>
                    <a:pt x="159" y="187"/>
                  </a:lnTo>
                  <a:lnTo>
                    <a:pt x="0" y="194"/>
                  </a:lnTo>
                  <a:lnTo>
                    <a:pt x="0" y="43"/>
                  </a:lnTo>
                  <a:close/>
                </a:path>
              </a:pathLst>
            </a:custGeom>
            <a:solidFill>
              <a:srgbClr val="A7E5AC"/>
            </a:solidFill>
            <a:ln w="9525">
              <a:noFill/>
              <a:round/>
              <a:headEnd/>
              <a:tailEnd/>
            </a:ln>
          </p:spPr>
          <p:txBody>
            <a:bodyPr/>
            <a:lstStyle/>
            <a:p>
              <a:endParaRPr lang="en-US" dirty="0"/>
            </a:p>
          </p:txBody>
        </p:sp>
        <p:sp>
          <p:nvSpPr>
            <p:cNvPr id="28693" name="Freeform 18"/>
            <p:cNvSpPr>
              <a:spLocks/>
            </p:cNvSpPr>
            <p:nvPr/>
          </p:nvSpPr>
          <p:spPr bwMode="auto">
            <a:xfrm>
              <a:off x="4262" y="2983"/>
              <a:ext cx="1165" cy="179"/>
            </a:xfrm>
            <a:custGeom>
              <a:avLst/>
              <a:gdLst>
                <a:gd name="T0" fmla="*/ 0 w 1165"/>
                <a:gd name="T1" fmla="*/ 172 h 179"/>
                <a:gd name="T2" fmla="*/ 0 w 1165"/>
                <a:gd name="T3" fmla="*/ 28 h 179"/>
                <a:gd name="T4" fmla="*/ 0 w 1165"/>
                <a:gd name="T5" fmla="*/ 14 h 179"/>
                <a:gd name="T6" fmla="*/ 14 w 1165"/>
                <a:gd name="T7" fmla="*/ 0 h 179"/>
                <a:gd name="T8" fmla="*/ 22 w 1165"/>
                <a:gd name="T9" fmla="*/ 21 h 179"/>
                <a:gd name="T10" fmla="*/ 22 w 1165"/>
                <a:gd name="T11" fmla="*/ 100 h 179"/>
                <a:gd name="T12" fmla="*/ 22 w 1165"/>
                <a:gd name="T13" fmla="*/ 158 h 179"/>
                <a:gd name="T14" fmla="*/ 108 w 1165"/>
                <a:gd name="T15" fmla="*/ 158 h 179"/>
                <a:gd name="T16" fmla="*/ 273 w 1165"/>
                <a:gd name="T17" fmla="*/ 151 h 179"/>
                <a:gd name="T18" fmla="*/ 439 w 1165"/>
                <a:gd name="T19" fmla="*/ 151 h 179"/>
                <a:gd name="T20" fmla="*/ 662 w 1165"/>
                <a:gd name="T21" fmla="*/ 143 h 179"/>
                <a:gd name="T22" fmla="*/ 878 w 1165"/>
                <a:gd name="T23" fmla="*/ 136 h 179"/>
                <a:gd name="T24" fmla="*/ 1072 w 1165"/>
                <a:gd name="T25" fmla="*/ 129 h 179"/>
                <a:gd name="T26" fmla="*/ 1165 w 1165"/>
                <a:gd name="T27" fmla="*/ 143 h 179"/>
                <a:gd name="T28" fmla="*/ 863 w 1165"/>
                <a:gd name="T29" fmla="*/ 158 h 179"/>
                <a:gd name="T30" fmla="*/ 647 w 1165"/>
                <a:gd name="T31" fmla="*/ 158 h 179"/>
                <a:gd name="T32" fmla="*/ 446 w 1165"/>
                <a:gd name="T33" fmla="*/ 165 h 179"/>
                <a:gd name="T34" fmla="*/ 273 w 1165"/>
                <a:gd name="T35" fmla="*/ 172 h 179"/>
                <a:gd name="T36" fmla="*/ 108 w 1165"/>
                <a:gd name="T37" fmla="*/ 172 h 179"/>
                <a:gd name="T38" fmla="*/ 22 w 1165"/>
                <a:gd name="T39" fmla="*/ 179 h 179"/>
                <a:gd name="T40" fmla="*/ 0 w 1165"/>
                <a:gd name="T41" fmla="*/ 172 h 1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65"/>
                <a:gd name="T64" fmla="*/ 0 h 179"/>
                <a:gd name="T65" fmla="*/ 1165 w 1165"/>
                <a:gd name="T66" fmla="*/ 179 h 1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65" h="179">
                  <a:moveTo>
                    <a:pt x="0" y="172"/>
                  </a:moveTo>
                  <a:lnTo>
                    <a:pt x="0" y="28"/>
                  </a:lnTo>
                  <a:lnTo>
                    <a:pt x="0" y="14"/>
                  </a:lnTo>
                  <a:lnTo>
                    <a:pt x="14" y="0"/>
                  </a:lnTo>
                  <a:lnTo>
                    <a:pt x="22" y="21"/>
                  </a:lnTo>
                  <a:lnTo>
                    <a:pt x="22" y="100"/>
                  </a:lnTo>
                  <a:lnTo>
                    <a:pt x="22" y="158"/>
                  </a:lnTo>
                  <a:lnTo>
                    <a:pt x="108" y="158"/>
                  </a:lnTo>
                  <a:lnTo>
                    <a:pt x="273" y="151"/>
                  </a:lnTo>
                  <a:lnTo>
                    <a:pt x="439" y="151"/>
                  </a:lnTo>
                  <a:lnTo>
                    <a:pt x="662" y="143"/>
                  </a:lnTo>
                  <a:lnTo>
                    <a:pt x="878" y="136"/>
                  </a:lnTo>
                  <a:lnTo>
                    <a:pt x="1072" y="129"/>
                  </a:lnTo>
                  <a:lnTo>
                    <a:pt x="1165" y="143"/>
                  </a:lnTo>
                  <a:lnTo>
                    <a:pt x="863" y="158"/>
                  </a:lnTo>
                  <a:lnTo>
                    <a:pt x="647" y="158"/>
                  </a:lnTo>
                  <a:lnTo>
                    <a:pt x="446" y="165"/>
                  </a:lnTo>
                  <a:lnTo>
                    <a:pt x="273" y="172"/>
                  </a:lnTo>
                  <a:lnTo>
                    <a:pt x="108" y="172"/>
                  </a:lnTo>
                  <a:lnTo>
                    <a:pt x="22" y="179"/>
                  </a:lnTo>
                  <a:lnTo>
                    <a:pt x="0" y="172"/>
                  </a:lnTo>
                  <a:close/>
                </a:path>
              </a:pathLst>
            </a:custGeom>
            <a:solidFill>
              <a:srgbClr val="000000"/>
            </a:solidFill>
            <a:ln w="9525">
              <a:noFill/>
              <a:round/>
              <a:headEnd/>
              <a:tailEnd/>
            </a:ln>
          </p:spPr>
          <p:txBody>
            <a:bodyPr/>
            <a:lstStyle/>
            <a:p>
              <a:endParaRPr lang="en-US" dirty="0"/>
            </a:p>
          </p:txBody>
        </p:sp>
        <p:sp>
          <p:nvSpPr>
            <p:cNvPr id="28694" name="Freeform 19"/>
            <p:cNvSpPr>
              <a:spLocks/>
            </p:cNvSpPr>
            <p:nvPr/>
          </p:nvSpPr>
          <p:spPr bwMode="auto">
            <a:xfrm>
              <a:off x="4269" y="2954"/>
              <a:ext cx="1137" cy="65"/>
            </a:xfrm>
            <a:custGeom>
              <a:avLst/>
              <a:gdLst>
                <a:gd name="T0" fmla="*/ 0 w 1137"/>
                <a:gd name="T1" fmla="*/ 43 h 65"/>
                <a:gd name="T2" fmla="*/ 15 w 1137"/>
                <a:gd name="T3" fmla="*/ 36 h 65"/>
                <a:gd name="T4" fmla="*/ 230 w 1137"/>
                <a:gd name="T5" fmla="*/ 36 h 65"/>
                <a:gd name="T6" fmla="*/ 417 w 1137"/>
                <a:gd name="T7" fmla="*/ 29 h 65"/>
                <a:gd name="T8" fmla="*/ 640 w 1137"/>
                <a:gd name="T9" fmla="*/ 21 h 65"/>
                <a:gd name="T10" fmla="*/ 813 w 1137"/>
                <a:gd name="T11" fmla="*/ 14 h 65"/>
                <a:gd name="T12" fmla="*/ 943 w 1137"/>
                <a:gd name="T13" fmla="*/ 7 h 65"/>
                <a:gd name="T14" fmla="*/ 1086 w 1137"/>
                <a:gd name="T15" fmla="*/ 0 h 65"/>
                <a:gd name="T16" fmla="*/ 1137 w 1137"/>
                <a:gd name="T17" fmla="*/ 14 h 65"/>
                <a:gd name="T18" fmla="*/ 1072 w 1137"/>
                <a:gd name="T19" fmla="*/ 21 h 65"/>
                <a:gd name="T20" fmla="*/ 943 w 1137"/>
                <a:gd name="T21" fmla="*/ 21 h 65"/>
                <a:gd name="T22" fmla="*/ 784 w 1137"/>
                <a:gd name="T23" fmla="*/ 29 h 65"/>
                <a:gd name="T24" fmla="*/ 626 w 1137"/>
                <a:gd name="T25" fmla="*/ 43 h 65"/>
                <a:gd name="T26" fmla="*/ 446 w 1137"/>
                <a:gd name="T27" fmla="*/ 50 h 65"/>
                <a:gd name="T28" fmla="*/ 252 w 1137"/>
                <a:gd name="T29" fmla="*/ 50 h 65"/>
                <a:gd name="T30" fmla="*/ 108 w 1137"/>
                <a:gd name="T31" fmla="*/ 57 h 65"/>
                <a:gd name="T32" fmla="*/ 15 w 1137"/>
                <a:gd name="T33" fmla="*/ 57 h 65"/>
                <a:gd name="T34" fmla="*/ 0 w 1137"/>
                <a:gd name="T35" fmla="*/ 65 h 65"/>
                <a:gd name="T36" fmla="*/ 0 w 1137"/>
                <a:gd name="T37" fmla="*/ 43 h 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37"/>
                <a:gd name="T58" fmla="*/ 0 h 65"/>
                <a:gd name="T59" fmla="*/ 1137 w 1137"/>
                <a:gd name="T60" fmla="*/ 65 h 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37" h="65">
                  <a:moveTo>
                    <a:pt x="0" y="43"/>
                  </a:moveTo>
                  <a:lnTo>
                    <a:pt x="15" y="36"/>
                  </a:lnTo>
                  <a:lnTo>
                    <a:pt x="230" y="36"/>
                  </a:lnTo>
                  <a:lnTo>
                    <a:pt x="417" y="29"/>
                  </a:lnTo>
                  <a:lnTo>
                    <a:pt x="640" y="21"/>
                  </a:lnTo>
                  <a:lnTo>
                    <a:pt x="813" y="14"/>
                  </a:lnTo>
                  <a:lnTo>
                    <a:pt x="943" y="7"/>
                  </a:lnTo>
                  <a:lnTo>
                    <a:pt x="1086" y="0"/>
                  </a:lnTo>
                  <a:lnTo>
                    <a:pt x="1137" y="14"/>
                  </a:lnTo>
                  <a:lnTo>
                    <a:pt x="1072" y="21"/>
                  </a:lnTo>
                  <a:lnTo>
                    <a:pt x="943" y="21"/>
                  </a:lnTo>
                  <a:lnTo>
                    <a:pt x="784" y="29"/>
                  </a:lnTo>
                  <a:lnTo>
                    <a:pt x="626" y="43"/>
                  </a:lnTo>
                  <a:lnTo>
                    <a:pt x="446" y="50"/>
                  </a:lnTo>
                  <a:lnTo>
                    <a:pt x="252" y="50"/>
                  </a:lnTo>
                  <a:lnTo>
                    <a:pt x="108" y="57"/>
                  </a:lnTo>
                  <a:lnTo>
                    <a:pt x="15" y="57"/>
                  </a:lnTo>
                  <a:lnTo>
                    <a:pt x="0" y="65"/>
                  </a:lnTo>
                  <a:lnTo>
                    <a:pt x="0" y="43"/>
                  </a:lnTo>
                  <a:close/>
                </a:path>
              </a:pathLst>
            </a:custGeom>
            <a:solidFill>
              <a:srgbClr val="000000"/>
            </a:solidFill>
            <a:ln w="9525">
              <a:noFill/>
              <a:round/>
              <a:headEnd/>
              <a:tailEnd/>
            </a:ln>
          </p:spPr>
          <p:txBody>
            <a:bodyPr/>
            <a:lstStyle/>
            <a:p>
              <a:endParaRPr lang="en-US" dirty="0"/>
            </a:p>
          </p:txBody>
        </p:sp>
        <p:sp>
          <p:nvSpPr>
            <p:cNvPr id="28695" name="Freeform 20"/>
            <p:cNvSpPr>
              <a:spLocks/>
            </p:cNvSpPr>
            <p:nvPr/>
          </p:nvSpPr>
          <p:spPr bwMode="auto">
            <a:xfrm>
              <a:off x="5269" y="2947"/>
              <a:ext cx="288" cy="194"/>
            </a:xfrm>
            <a:custGeom>
              <a:avLst/>
              <a:gdLst>
                <a:gd name="T0" fmla="*/ 36 w 288"/>
                <a:gd name="T1" fmla="*/ 21 h 194"/>
                <a:gd name="T2" fmla="*/ 65 w 288"/>
                <a:gd name="T3" fmla="*/ 7 h 194"/>
                <a:gd name="T4" fmla="*/ 180 w 288"/>
                <a:gd name="T5" fmla="*/ 7 h 194"/>
                <a:gd name="T6" fmla="*/ 266 w 288"/>
                <a:gd name="T7" fmla="*/ 0 h 194"/>
                <a:gd name="T8" fmla="*/ 281 w 288"/>
                <a:gd name="T9" fmla="*/ 14 h 194"/>
                <a:gd name="T10" fmla="*/ 281 w 288"/>
                <a:gd name="T11" fmla="*/ 86 h 194"/>
                <a:gd name="T12" fmla="*/ 288 w 288"/>
                <a:gd name="T13" fmla="*/ 187 h 194"/>
                <a:gd name="T14" fmla="*/ 273 w 288"/>
                <a:gd name="T15" fmla="*/ 194 h 194"/>
                <a:gd name="T16" fmla="*/ 201 w 288"/>
                <a:gd name="T17" fmla="*/ 187 h 194"/>
                <a:gd name="T18" fmla="*/ 86 w 288"/>
                <a:gd name="T19" fmla="*/ 187 h 194"/>
                <a:gd name="T20" fmla="*/ 0 w 288"/>
                <a:gd name="T21" fmla="*/ 179 h 194"/>
                <a:gd name="T22" fmla="*/ 50 w 288"/>
                <a:gd name="T23" fmla="*/ 165 h 194"/>
                <a:gd name="T24" fmla="*/ 115 w 288"/>
                <a:gd name="T25" fmla="*/ 165 h 194"/>
                <a:gd name="T26" fmla="*/ 230 w 288"/>
                <a:gd name="T27" fmla="*/ 165 h 194"/>
                <a:gd name="T28" fmla="*/ 259 w 288"/>
                <a:gd name="T29" fmla="*/ 165 h 194"/>
                <a:gd name="T30" fmla="*/ 259 w 288"/>
                <a:gd name="T31" fmla="*/ 151 h 194"/>
                <a:gd name="T32" fmla="*/ 266 w 288"/>
                <a:gd name="T33" fmla="*/ 79 h 194"/>
                <a:gd name="T34" fmla="*/ 252 w 288"/>
                <a:gd name="T35" fmla="*/ 28 h 194"/>
                <a:gd name="T36" fmla="*/ 230 w 288"/>
                <a:gd name="T37" fmla="*/ 21 h 194"/>
                <a:gd name="T38" fmla="*/ 50 w 288"/>
                <a:gd name="T39" fmla="*/ 28 h 194"/>
                <a:gd name="T40" fmla="*/ 36 w 288"/>
                <a:gd name="T41" fmla="*/ 21 h 1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8"/>
                <a:gd name="T64" fmla="*/ 0 h 194"/>
                <a:gd name="T65" fmla="*/ 288 w 288"/>
                <a:gd name="T66" fmla="*/ 194 h 1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8" h="194">
                  <a:moveTo>
                    <a:pt x="36" y="21"/>
                  </a:moveTo>
                  <a:lnTo>
                    <a:pt x="65" y="7"/>
                  </a:lnTo>
                  <a:lnTo>
                    <a:pt x="180" y="7"/>
                  </a:lnTo>
                  <a:lnTo>
                    <a:pt x="266" y="0"/>
                  </a:lnTo>
                  <a:lnTo>
                    <a:pt x="281" y="14"/>
                  </a:lnTo>
                  <a:lnTo>
                    <a:pt x="281" y="86"/>
                  </a:lnTo>
                  <a:lnTo>
                    <a:pt x="288" y="187"/>
                  </a:lnTo>
                  <a:lnTo>
                    <a:pt x="273" y="194"/>
                  </a:lnTo>
                  <a:lnTo>
                    <a:pt x="201" y="187"/>
                  </a:lnTo>
                  <a:lnTo>
                    <a:pt x="86" y="187"/>
                  </a:lnTo>
                  <a:lnTo>
                    <a:pt x="0" y="179"/>
                  </a:lnTo>
                  <a:lnTo>
                    <a:pt x="50" y="165"/>
                  </a:lnTo>
                  <a:lnTo>
                    <a:pt x="115" y="165"/>
                  </a:lnTo>
                  <a:lnTo>
                    <a:pt x="230" y="165"/>
                  </a:lnTo>
                  <a:lnTo>
                    <a:pt x="259" y="165"/>
                  </a:lnTo>
                  <a:lnTo>
                    <a:pt x="259" y="151"/>
                  </a:lnTo>
                  <a:lnTo>
                    <a:pt x="266" y="79"/>
                  </a:lnTo>
                  <a:lnTo>
                    <a:pt x="252" y="28"/>
                  </a:lnTo>
                  <a:lnTo>
                    <a:pt x="230" y="21"/>
                  </a:lnTo>
                  <a:lnTo>
                    <a:pt x="50" y="28"/>
                  </a:lnTo>
                  <a:lnTo>
                    <a:pt x="36" y="21"/>
                  </a:lnTo>
                  <a:close/>
                </a:path>
              </a:pathLst>
            </a:custGeom>
            <a:solidFill>
              <a:srgbClr val="000000"/>
            </a:solidFill>
            <a:ln w="9525">
              <a:noFill/>
              <a:round/>
              <a:headEnd/>
              <a:tailEnd/>
            </a:ln>
          </p:spPr>
          <p:txBody>
            <a:bodyPr/>
            <a:lstStyle/>
            <a:p>
              <a:endParaRPr lang="en-US" dirty="0"/>
            </a:p>
          </p:txBody>
        </p:sp>
        <p:sp>
          <p:nvSpPr>
            <p:cNvPr id="28696" name="Freeform 21"/>
            <p:cNvSpPr>
              <a:spLocks/>
            </p:cNvSpPr>
            <p:nvPr/>
          </p:nvSpPr>
          <p:spPr bwMode="auto">
            <a:xfrm>
              <a:off x="4032" y="3249"/>
              <a:ext cx="1122" cy="446"/>
            </a:xfrm>
            <a:custGeom>
              <a:avLst/>
              <a:gdLst>
                <a:gd name="T0" fmla="*/ 7 w 1122"/>
                <a:gd name="T1" fmla="*/ 79 h 446"/>
                <a:gd name="T2" fmla="*/ 0 w 1122"/>
                <a:gd name="T3" fmla="*/ 7 h 446"/>
                <a:gd name="T4" fmla="*/ 144 w 1122"/>
                <a:gd name="T5" fmla="*/ 7 h 446"/>
                <a:gd name="T6" fmla="*/ 331 w 1122"/>
                <a:gd name="T7" fmla="*/ 7 h 446"/>
                <a:gd name="T8" fmla="*/ 489 w 1122"/>
                <a:gd name="T9" fmla="*/ 0 h 446"/>
                <a:gd name="T10" fmla="*/ 690 w 1122"/>
                <a:gd name="T11" fmla="*/ 0 h 446"/>
                <a:gd name="T12" fmla="*/ 856 w 1122"/>
                <a:gd name="T13" fmla="*/ 0 h 446"/>
                <a:gd name="T14" fmla="*/ 993 w 1122"/>
                <a:gd name="T15" fmla="*/ 0 h 446"/>
                <a:gd name="T16" fmla="*/ 1021 w 1122"/>
                <a:gd name="T17" fmla="*/ 14 h 446"/>
                <a:gd name="T18" fmla="*/ 1036 w 1122"/>
                <a:gd name="T19" fmla="*/ 50 h 446"/>
                <a:gd name="T20" fmla="*/ 1050 w 1122"/>
                <a:gd name="T21" fmla="*/ 79 h 446"/>
                <a:gd name="T22" fmla="*/ 1086 w 1122"/>
                <a:gd name="T23" fmla="*/ 93 h 446"/>
                <a:gd name="T24" fmla="*/ 1079 w 1122"/>
                <a:gd name="T25" fmla="*/ 129 h 446"/>
                <a:gd name="T26" fmla="*/ 1072 w 1122"/>
                <a:gd name="T27" fmla="*/ 158 h 446"/>
                <a:gd name="T28" fmla="*/ 1072 w 1122"/>
                <a:gd name="T29" fmla="*/ 215 h 446"/>
                <a:gd name="T30" fmla="*/ 1072 w 1122"/>
                <a:gd name="T31" fmla="*/ 244 h 446"/>
                <a:gd name="T32" fmla="*/ 1064 w 1122"/>
                <a:gd name="T33" fmla="*/ 266 h 446"/>
                <a:gd name="T34" fmla="*/ 1072 w 1122"/>
                <a:gd name="T35" fmla="*/ 302 h 446"/>
                <a:gd name="T36" fmla="*/ 1100 w 1122"/>
                <a:gd name="T37" fmla="*/ 345 h 446"/>
                <a:gd name="T38" fmla="*/ 1122 w 1122"/>
                <a:gd name="T39" fmla="*/ 374 h 446"/>
                <a:gd name="T40" fmla="*/ 1115 w 1122"/>
                <a:gd name="T41" fmla="*/ 446 h 446"/>
                <a:gd name="T42" fmla="*/ 1043 w 1122"/>
                <a:gd name="T43" fmla="*/ 417 h 446"/>
                <a:gd name="T44" fmla="*/ 1036 w 1122"/>
                <a:gd name="T45" fmla="*/ 410 h 446"/>
                <a:gd name="T46" fmla="*/ 1028 w 1122"/>
                <a:gd name="T47" fmla="*/ 388 h 446"/>
                <a:gd name="T48" fmla="*/ 1036 w 1122"/>
                <a:gd name="T49" fmla="*/ 338 h 446"/>
                <a:gd name="T50" fmla="*/ 1028 w 1122"/>
                <a:gd name="T51" fmla="*/ 316 h 446"/>
                <a:gd name="T52" fmla="*/ 1007 w 1122"/>
                <a:gd name="T53" fmla="*/ 273 h 446"/>
                <a:gd name="T54" fmla="*/ 993 w 1122"/>
                <a:gd name="T55" fmla="*/ 230 h 446"/>
                <a:gd name="T56" fmla="*/ 993 w 1122"/>
                <a:gd name="T57" fmla="*/ 208 h 446"/>
                <a:gd name="T58" fmla="*/ 993 w 1122"/>
                <a:gd name="T59" fmla="*/ 187 h 446"/>
                <a:gd name="T60" fmla="*/ 1007 w 1122"/>
                <a:gd name="T61" fmla="*/ 151 h 446"/>
                <a:gd name="T62" fmla="*/ 1014 w 1122"/>
                <a:gd name="T63" fmla="*/ 115 h 446"/>
                <a:gd name="T64" fmla="*/ 1007 w 1122"/>
                <a:gd name="T65" fmla="*/ 93 h 446"/>
                <a:gd name="T66" fmla="*/ 985 w 1122"/>
                <a:gd name="T67" fmla="*/ 72 h 446"/>
                <a:gd name="T68" fmla="*/ 856 w 1122"/>
                <a:gd name="T69" fmla="*/ 72 h 446"/>
                <a:gd name="T70" fmla="*/ 734 w 1122"/>
                <a:gd name="T71" fmla="*/ 79 h 446"/>
                <a:gd name="T72" fmla="*/ 597 w 1122"/>
                <a:gd name="T73" fmla="*/ 79 h 446"/>
                <a:gd name="T74" fmla="*/ 482 w 1122"/>
                <a:gd name="T75" fmla="*/ 72 h 446"/>
                <a:gd name="T76" fmla="*/ 410 w 1122"/>
                <a:gd name="T77" fmla="*/ 72 h 446"/>
                <a:gd name="T78" fmla="*/ 324 w 1122"/>
                <a:gd name="T79" fmla="*/ 86 h 446"/>
                <a:gd name="T80" fmla="*/ 137 w 1122"/>
                <a:gd name="T81" fmla="*/ 79 h 446"/>
                <a:gd name="T82" fmla="*/ 21 w 1122"/>
                <a:gd name="T83" fmla="*/ 79 h 446"/>
                <a:gd name="T84" fmla="*/ 7 w 1122"/>
                <a:gd name="T85" fmla="*/ 79 h 44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22"/>
                <a:gd name="T130" fmla="*/ 0 h 446"/>
                <a:gd name="T131" fmla="*/ 1122 w 1122"/>
                <a:gd name="T132" fmla="*/ 446 h 44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22" h="446">
                  <a:moveTo>
                    <a:pt x="7" y="79"/>
                  </a:moveTo>
                  <a:lnTo>
                    <a:pt x="0" y="7"/>
                  </a:lnTo>
                  <a:lnTo>
                    <a:pt x="144" y="7"/>
                  </a:lnTo>
                  <a:lnTo>
                    <a:pt x="331" y="7"/>
                  </a:lnTo>
                  <a:lnTo>
                    <a:pt x="489" y="0"/>
                  </a:lnTo>
                  <a:lnTo>
                    <a:pt x="690" y="0"/>
                  </a:lnTo>
                  <a:lnTo>
                    <a:pt x="856" y="0"/>
                  </a:lnTo>
                  <a:lnTo>
                    <a:pt x="993" y="0"/>
                  </a:lnTo>
                  <a:lnTo>
                    <a:pt x="1021" y="14"/>
                  </a:lnTo>
                  <a:lnTo>
                    <a:pt x="1036" y="50"/>
                  </a:lnTo>
                  <a:lnTo>
                    <a:pt x="1050" y="79"/>
                  </a:lnTo>
                  <a:lnTo>
                    <a:pt x="1086" y="93"/>
                  </a:lnTo>
                  <a:lnTo>
                    <a:pt x="1079" y="129"/>
                  </a:lnTo>
                  <a:lnTo>
                    <a:pt x="1072" y="158"/>
                  </a:lnTo>
                  <a:lnTo>
                    <a:pt x="1072" y="215"/>
                  </a:lnTo>
                  <a:lnTo>
                    <a:pt x="1072" y="244"/>
                  </a:lnTo>
                  <a:lnTo>
                    <a:pt x="1064" y="266"/>
                  </a:lnTo>
                  <a:lnTo>
                    <a:pt x="1072" y="302"/>
                  </a:lnTo>
                  <a:lnTo>
                    <a:pt x="1100" y="345"/>
                  </a:lnTo>
                  <a:lnTo>
                    <a:pt x="1122" y="374"/>
                  </a:lnTo>
                  <a:lnTo>
                    <a:pt x="1115" y="446"/>
                  </a:lnTo>
                  <a:lnTo>
                    <a:pt x="1043" y="417"/>
                  </a:lnTo>
                  <a:lnTo>
                    <a:pt x="1036" y="410"/>
                  </a:lnTo>
                  <a:lnTo>
                    <a:pt x="1028" y="388"/>
                  </a:lnTo>
                  <a:lnTo>
                    <a:pt x="1036" y="338"/>
                  </a:lnTo>
                  <a:lnTo>
                    <a:pt x="1028" y="316"/>
                  </a:lnTo>
                  <a:lnTo>
                    <a:pt x="1007" y="273"/>
                  </a:lnTo>
                  <a:lnTo>
                    <a:pt x="993" y="230"/>
                  </a:lnTo>
                  <a:lnTo>
                    <a:pt x="993" y="208"/>
                  </a:lnTo>
                  <a:lnTo>
                    <a:pt x="993" y="187"/>
                  </a:lnTo>
                  <a:lnTo>
                    <a:pt x="1007" y="151"/>
                  </a:lnTo>
                  <a:lnTo>
                    <a:pt x="1014" y="115"/>
                  </a:lnTo>
                  <a:lnTo>
                    <a:pt x="1007" y="93"/>
                  </a:lnTo>
                  <a:lnTo>
                    <a:pt x="985" y="72"/>
                  </a:lnTo>
                  <a:lnTo>
                    <a:pt x="856" y="72"/>
                  </a:lnTo>
                  <a:lnTo>
                    <a:pt x="734" y="79"/>
                  </a:lnTo>
                  <a:lnTo>
                    <a:pt x="597" y="79"/>
                  </a:lnTo>
                  <a:lnTo>
                    <a:pt x="482" y="72"/>
                  </a:lnTo>
                  <a:lnTo>
                    <a:pt x="410" y="72"/>
                  </a:lnTo>
                  <a:lnTo>
                    <a:pt x="324" y="86"/>
                  </a:lnTo>
                  <a:lnTo>
                    <a:pt x="137" y="79"/>
                  </a:lnTo>
                  <a:lnTo>
                    <a:pt x="21" y="79"/>
                  </a:lnTo>
                  <a:lnTo>
                    <a:pt x="7" y="79"/>
                  </a:lnTo>
                  <a:close/>
                </a:path>
              </a:pathLst>
            </a:custGeom>
            <a:solidFill>
              <a:srgbClr val="FDEE77"/>
            </a:solidFill>
            <a:ln w="9525">
              <a:noFill/>
              <a:round/>
              <a:headEnd/>
              <a:tailEnd/>
            </a:ln>
          </p:spPr>
          <p:txBody>
            <a:bodyPr/>
            <a:lstStyle/>
            <a:p>
              <a:endParaRPr lang="en-US" dirty="0"/>
            </a:p>
          </p:txBody>
        </p:sp>
        <p:sp>
          <p:nvSpPr>
            <p:cNvPr id="28697" name="Freeform 22"/>
            <p:cNvSpPr>
              <a:spLocks/>
            </p:cNvSpPr>
            <p:nvPr/>
          </p:nvSpPr>
          <p:spPr bwMode="auto">
            <a:xfrm>
              <a:off x="4125" y="3256"/>
              <a:ext cx="22" cy="50"/>
            </a:xfrm>
            <a:custGeom>
              <a:avLst/>
              <a:gdLst>
                <a:gd name="T0" fmla="*/ 0 w 22"/>
                <a:gd name="T1" fmla="*/ 7 h 50"/>
                <a:gd name="T2" fmla="*/ 0 w 22"/>
                <a:gd name="T3" fmla="*/ 50 h 50"/>
                <a:gd name="T4" fmla="*/ 22 w 22"/>
                <a:gd name="T5" fmla="*/ 50 h 50"/>
                <a:gd name="T6" fmla="*/ 22 w 22"/>
                <a:gd name="T7" fmla="*/ 0 h 50"/>
                <a:gd name="T8" fmla="*/ 0 w 22"/>
                <a:gd name="T9" fmla="*/ 7 h 50"/>
                <a:gd name="T10" fmla="*/ 0 60000 65536"/>
                <a:gd name="T11" fmla="*/ 0 60000 65536"/>
                <a:gd name="T12" fmla="*/ 0 60000 65536"/>
                <a:gd name="T13" fmla="*/ 0 60000 65536"/>
                <a:gd name="T14" fmla="*/ 0 60000 65536"/>
                <a:gd name="T15" fmla="*/ 0 w 22"/>
                <a:gd name="T16" fmla="*/ 0 h 50"/>
                <a:gd name="T17" fmla="*/ 22 w 22"/>
                <a:gd name="T18" fmla="*/ 50 h 50"/>
              </a:gdLst>
              <a:ahLst/>
              <a:cxnLst>
                <a:cxn ang="T10">
                  <a:pos x="T0" y="T1"/>
                </a:cxn>
                <a:cxn ang="T11">
                  <a:pos x="T2" y="T3"/>
                </a:cxn>
                <a:cxn ang="T12">
                  <a:pos x="T4" y="T5"/>
                </a:cxn>
                <a:cxn ang="T13">
                  <a:pos x="T6" y="T7"/>
                </a:cxn>
                <a:cxn ang="T14">
                  <a:pos x="T8" y="T9"/>
                </a:cxn>
              </a:cxnLst>
              <a:rect l="T15" t="T16" r="T17" b="T18"/>
              <a:pathLst>
                <a:path w="22" h="50">
                  <a:moveTo>
                    <a:pt x="0" y="7"/>
                  </a:moveTo>
                  <a:lnTo>
                    <a:pt x="0" y="50"/>
                  </a:lnTo>
                  <a:lnTo>
                    <a:pt x="22" y="50"/>
                  </a:lnTo>
                  <a:lnTo>
                    <a:pt x="22" y="0"/>
                  </a:lnTo>
                  <a:lnTo>
                    <a:pt x="0" y="7"/>
                  </a:lnTo>
                  <a:close/>
                </a:path>
              </a:pathLst>
            </a:custGeom>
            <a:solidFill>
              <a:srgbClr val="000000"/>
            </a:solidFill>
            <a:ln w="9525">
              <a:noFill/>
              <a:round/>
              <a:headEnd/>
              <a:tailEnd/>
            </a:ln>
          </p:spPr>
          <p:txBody>
            <a:bodyPr/>
            <a:lstStyle/>
            <a:p>
              <a:endParaRPr lang="en-US" dirty="0"/>
            </a:p>
          </p:txBody>
        </p:sp>
        <p:sp>
          <p:nvSpPr>
            <p:cNvPr id="28698" name="Freeform 23"/>
            <p:cNvSpPr>
              <a:spLocks/>
            </p:cNvSpPr>
            <p:nvPr/>
          </p:nvSpPr>
          <p:spPr bwMode="auto">
            <a:xfrm>
              <a:off x="4197" y="3256"/>
              <a:ext cx="22" cy="57"/>
            </a:xfrm>
            <a:custGeom>
              <a:avLst/>
              <a:gdLst>
                <a:gd name="T0" fmla="*/ 0 w 22"/>
                <a:gd name="T1" fmla="*/ 7 h 57"/>
                <a:gd name="T2" fmla="*/ 7 w 22"/>
                <a:gd name="T3" fmla="*/ 57 h 57"/>
                <a:gd name="T4" fmla="*/ 22 w 22"/>
                <a:gd name="T5" fmla="*/ 57 h 57"/>
                <a:gd name="T6" fmla="*/ 22 w 22"/>
                <a:gd name="T7" fmla="*/ 0 h 57"/>
                <a:gd name="T8" fmla="*/ 0 w 22"/>
                <a:gd name="T9" fmla="*/ 7 h 57"/>
                <a:gd name="T10" fmla="*/ 0 60000 65536"/>
                <a:gd name="T11" fmla="*/ 0 60000 65536"/>
                <a:gd name="T12" fmla="*/ 0 60000 65536"/>
                <a:gd name="T13" fmla="*/ 0 60000 65536"/>
                <a:gd name="T14" fmla="*/ 0 60000 65536"/>
                <a:gd name="T15" fmla="*/ 0 w 22"/>
                <a:gd name="T16" fmla="*/ 0 h 57"/>
                <a:gd name="T17" fmla="*/ 22 w 22"/>
                <a:gd name="T18" fmla="*/ 57 h 57"/>
              </a:gdLst>
              <a:ahLst/>
              <a:cxnLst>
                <a:cxn ang="T10">
                  <a:pos x="T0" y="T1"/>
                </a:cxn>
                <a:cxn ang="T11">
                  <a:pos x="T2" y="T3"/>
                </a:cxn>
                <a:cxn ang="T12">
                  <a:pos x="T4" y="T5"/>
                </a:cxn>
                <a:cxn ang="T13">
                  <a:pos x="T6" y="T7"/>
                </a:cxn>
                <a:cxn ang="T14">
                  <a:pos x="T8" y="T9"/>
                </a:cxn>
              </a:cxnLst>
              <a:rect l="T15" t="T16" r="T17" b="T18"/>
              <a:pathLst>
                <a:path w="22" h="57">
                  <a:moveTo>
                    <a:pt x="0" y="7"/>
                  </a:moveTo>
                  <a:lnTo>
                    <a:pt x="7" y="57"/>
                  </a:lnTo>
                  <a:lnTo>
                    <a:pt x="22" y="57"/>
                  </a:lnTo>
                  <a:lnTo>
                    <a:pt x="22" y="0"/>
                  </a:lnTo>
                  <a:lnTo>
                    <a:pt x="0" y="7"/>
                  </a:lnTo>
                  <a:close/>
                </a:path>
              </a:pathLst>
            </a:custGeom>
            <a:solidFill>
              <a:srgbClr val="000000"/>
            </a:solidFill>
            <a:ln w="9525">
              <a:noFill/>
              <a:round/>
              <a:headEnd/>
              <a:tailEnd/>
            </a:ln>
          </p:spPr>
          <p:txBody>
            <a:bodyPr/>
            <a:lstStyle/>
            <a:p>
              <a:endParaRPr lang="en-US" dirty="0"/>
            </a:p>
          </p:txBody>
        </p:sp>
        <p:sp>
          <p:nvSpPr>
            <p:cNvPr id="28699" name="Freeform 24"/>
            <p:cNvSpPr>
              <a:spLocks/>
            </p:cNvSpPr>
            <p:nvPr/>
          </p:nvSpPr>
          <p:spPr bwMode="auto">
            <a:xfrm>
              <a:off x="4269" y="3256"/>
              <a:ext cx="22" cy="57"/>
            </a:xfrm>
            <a:custGeom>
              <a:avLst/>
              <a:gdLst>
                <a:gd name="T0" fmla="*/ 0 w 22"/>
                <a:gd name="T1" fmla="*/ 7 h 57"/>
                <a:gd name="T2" fmla="*/ 7 w 22"/>
                <a:gd name="T3" fmla="*/ 57 h 57"/>
                <a:gd name="T4" fmla="*/ 22 w 22"/>
                <a:gd name="T5" fmla="*/ 57 h 57"/>
                <a:gd name="T6" fmla="*/ 22 w 22"/>
                <a:gd name="T7" fmla="*/ 0 h 57"/>
                <a:gd name="T8" fmla="*/ 0 w 22"/>
                <a:gd name="T9" fmla="*/ 7 h 57"/>
                <a:gd name="T10" fmla="*/ 0 60000 65536"/>
                <a:gd name="T11" fmla="*/ 0 60000 65536"/>
                <a:gd name="T12" fmla="*/ 0 60000 65536"/>
                <a:gd name="T13" fmla="*/ 0 60000 65536"/>
                <a:gd name="T14" fmla="*/ 0 60000 65536"/>
                <a:gd name="T15" fmla="*/ 0 w 22"/>
                <a:gd name="T16" fmla="*/ 0 h 57"/>
                <a:gd name="T17" fmla="*/ 22 w 22"/>
                <a:gd name="T18" fmla="*/ 57 h 57"/>
              </a:gdLst>
              <a:ahLst/>
              <a:cxnLst>
                <a:cxn ang="T10">
                  <a:pos x="T0" y="T1"/>
                </a:cxn>
                <a:cxn ang="T11">
                  <a:pos x="T2" y="T3"/>
                </a:cxn>
                <a:cxn ang="T12">
                  <a:pos x="T4" y="T5"/>
                </a:cxn>
                <a:cxn ang="T13">
                  <a:pos x="T6" y="T7"/>
                </a:cxn>
                <a:cxn ang="T14">
                  <a:pos x="T8" y="T9"/>
                </a:cxn>
              </a:cxnLst>
              <a:rect l="T15" t="T16" r="T17" b="T18"/>
              <a:pathLst>
                <a:path w="22" h="57">
                  <a:moveTo>
                    <a:pt x="0" y="7"/>
                  </a:moveTo>
                  <a:lnTo>
                    <a:pt x="7" y="57"/>
                  </a:lnTo>
                  <a:lnTo>
                    <a:pt x="22" y="57"/>
                  </a:lnTo>
                  <a:lnTo>
                    <a:pt x="22" y="0"/>
                  </a:lnTo>
                  <a:lnTo>
                    <a:pt x="0" y="7"/>
                  </a:lnTo>
                  <a:close/>
                </a:path>
              </a:pathLst>
            </a:custGeom>
            <a:solidFill>
              <a:srgbClr val="000000"/>
            </a:solidFill>
            <a:ln w="9525">
              <a:noFill/>
              <a:round/>
              <a:headEnd/>
              <a:tailEnd/>
            </a:ln>
          </p:spPr>
          <p:txBody>
            <a:bodyPr/>
            <a:lstStyle/>
            <a:p>
              <a:endParaRPr lang="en-US" dirty="0"/>
            </a:p>
          </p:txBody>
        </p:sp>
        <p:sp>
          <p:nvSpPr>
            <p:cNvPr id="28700" name="Rectangle 25"/>
            <p:cNvSpPr>
              <a:spLocks noChangeArrowheads="1"/>
            </p:cNvSpPr>
            <p:nvPr/>
          </p:nvSpPr>
          <p:spPr bwMode="auto">
            <a:xfrm>
              <a:off x="4341" y="3256"/>
              <a:ext cx="22" cy="50"/>
            </a:xfrm>
            <a:prstGeom prst="rect">
              <a:avLst/>
            </a:prstGeom>
            <a:solidFill>
              <a:srgbClr val="000000"/>
            </a:solidFill>
            <a:ln w="9525">
              <a:noFill/>
              <a:miter lim="800000"/>
              <a:headEnd/>
              <a:tailEnd/>
            </a:ln>
          </p:spPr>
          <p:txBody>
            <a:bodyPr/>
            <a:lstStyle/>
            <a:p>
              <a:endParaRPr lang="en-US" dirty="0"/>
            </a:p>
          </p:txBody>
        </p:sp>
        <p:sp>
          <p:nvSpPr>
            <p:cNvPr id="28701" name="Rectangle 26"/>
            <p:cNvSpPr>
              <a:spLocks noChangeArrowheads="1"/>
            </p:cNvSpPr>
            <p:nvPr/>
          </p:nvSpPr>
          <p:spPr bwMode="auto">
            <a:xfrm>
              <a:off x="4413" y="3256"/>
              <a:ext cx="22" cy="50"/>
            </a:xfrm>
            <a:prstGeom prst="rect">
              <a:avLst/>
            </a:prstGeom>
            <a:solidFill>
              <a:srgbClr val="000000"/>
            </a:solidFill>
            <a:ln w="9525">
              <a:noFill/>
              <a:miter lim="800000"/>
              <a:headEnd/>
              <a:tailEnd/>
            </a:ln>
          </p:spPr>
          <p:txBody>
            <a:bodyPr/>
            <a:lstStyle/>
            <a:p>
              <a:endParaRPr lang="en-US" dirty="0"/>
            </a:p>
          </p:txBody>
        </p:sp>
        <p:sp>
          <p:nvSpPr>
            <p:cNvPr id="28702" name="Rectangle 27"/>
            <p:cNvSpPr>
              <a:spLocks noChangeArrowheads="1"/>
            </p:cNvSpPr>
            <p:nvPr/>
          </p:nvSpPr>
          <p:spPr bwMode="auto">
            <a:xfrm>
              <a:off x="4485" y="3256"/>
              <a:ext cx="22" cy="50"/>
            </a:xfrm>
            <a:prstGeom prst="rect">
              <a:avLst/>
            </a:prstGeom>
            <a:solidFill>
              <a:srgbClr val="000000"/>
            </a:solidFill>
            <a:ln w="9525">
              <a:noFill/>
              <a:miter lim="800000"/>
              <a:headEnd/>
              <a:tailEnd/>
            </a:ln>
          </p:spPr>
          <p:txBody>
            <a:bodyPr/>
            <a:lstStyle/>
            <a:p>
              <a:endParaRPr lang="en-US" dirty="0"/>
            </a:p>
          </p:txBody>
        </p:sp>
        <p:sp>
          <p:nvSpPr>
            <p:cNvPr id="28703" name="Rectangle 28"/>
            <p:cNvSpPr>
              <a:spLocks noChangeArrowheads="1"/>
            </p:cNvSpPr>
            <p:nvPr/>
          </p:nvSpPr>
          <p:spPr bwMode="auto">
            <a:xfrm>
              <a:off x="4557" y="3256"/>
              <a:ext cx="14" cy="50"/>
            </a:xfrm>
            <a:prstGeom prst="rect">
              <a:avLst/>
            </a:prstGeom>
            <a:solidFill>
              <a:srgbClr val="000000"/>
            </a:solidFill>
            <a:ln w="9525">
              <a:noFill/>
              <a:miter lim="800000"/>
              <a:headEnd/>
              <a:tailEnd/>
            </a:ln>
          </p:spPr>
          <p:txBody>
            <a:bodyPr/>
            <a:lstStyle/>
            <a:p>
              <a:endParaRPr lang="en-US" dirty="0"/>
            </a:p>
          </p:txBody>
        </p:sp>
        <p:sp>
          <p:nvSpPr>
            <p:cNvPr id="28704" name="Freeform 29"/>
            <p:cNvSpPr>
              <a:spLocks/>
            </p:cNvSpPr>
            <p:nvPr/>
          </p:nvSpPr>
          <p:spPr bwMode="auto">
            <a:xfrm>
              <a:off x="4586" y="3256"/>
              <a:ext cx="21" cy="50"/>
            </a:xfrm>
            <a:custGeom>
              <a:avLst/>
              <a:gdLst>
                <a:gd name="T0" fmla="*/ 0 w 21"/>
                <a:gd name="T1" fmla="*/ 0 h 50"/>
                <a:gd name="T2" fmla="*/ 7 w 21"/>
                <a:gd name="T3" fmla="*/ 50 h 50"/>
                <a:gd name="T4" fmla="*/ 21 w 21"/>
                <a:gd name="T5" fmla="*/ 50 h 50"/>
                <a:gd name="T6" fmla="*/ 21 w 21"/>
                <a:gd name="T7" fmla="*/ 0 h 50"/>
                <a:gd name="T8" fmla="*/ 0 w 21"/>
                <a:gd name="T9" fmla="*/ 0 h 50"/>
                <a:gd name="T10" fmla="*/ 0 60000 65536"/>
                <a:gd name="T11" fmla="*/ 0 60000 65536"/>
                <a:gd name="T12" fmla="*/ 0 60000 65536"/>
                <a:gd name="T13" fmla="*/ 0 60000 65536"/>
                <a:gd name="T14" fmla="*/ 0 60000 65536"/>
                <a:gd name="T15" fmla="*/ 0 w 21"/>
                <a:gd name="T16" fmla="*/ 0 h 50"/>
                <a:gd name="T17" fmla="*/ 21 w 21"/>
                <a:gd name="T18" fmla="*/ 50 h 50"/>
              </a:gdLst>
              <a:ahLst/>
              <a:cxnLst>
                <a:cxn ang="T10">
                  <a:pos x="T0" y="T1"/>
                </a:cxn>
                <a:cxn ang="T11">
                  <a:pos x="T2" y="T3"/>
                </a:cxn>
                <a:cxn ang="T12">
                  <a:pos x="T4" y="T5"/>
                </a:cxn>
                <a:cxn ang="T13">
                  <a:pos x="T6" y="T7"/>
                </a:cxn>
                <a:cxn ang="T14">
                  <a:pos x="T8" y="T9"/>
                </a:cxn>
              </a:cxnLst>
              <a:rect l="T15" t="T16" r="T17" b="T18"/>
              <a:pathLst>
                <a:path w="21" h="50">
                  <a:moveTo>
                    <a:pt x="0" y="0"/>
                  </a:moveTo>
                  <a:lnTo>
                    <a:pt x="7" y="50"/>
                  </a:lnTo>
                  <a:lnTo>
                    <a:pt x="21" y="50"/>
                  </a:lnTo>
                  <a:lnTo>
                    <a:pt x="21" y="0"/>
                  </a:lnTo>
                  <a:lnTo>
                    <a:pt x="0" y="0"/>
                  </a:lnTo>
                  <a:close/>
                </a:path>
              </a:pathLst>
            </a:custGeom>
            <a:solidFill>
              <a:srgbClr val="000000"/>
            </a:solidFill>
            <a:ln w="9525">
              <a:noFill/>
              <a:round/>
              <a:headEnd/>
              <a:tailEnd/>
            </a:ln>
          </p:spPr>
          <p:txBody>
            <a:bodyPr/>
            <a:lstStyle/>
            <a:p>
              <a:endParaRPr lang="en-US" dirty="0"/>
            </a:p>
          </p:txBody>
        </p:sp>
        <p:sp>
          <p:nvSpPr>
            <p:cNvPr id="28705" name="Freeform 30"/>
            <p:cNvSpPr>
              <a:spLocks/>
            </p:cNvSpPr>
            <p:nvPr/>
          </p:nvSpPr>
          <p:spPr bwMode="auto">
            <a:xfrm>
              <a:off x="4622" y="3249"/>
              <a:ext cx="21" cy="57"/>
            </a:xfrm>
            <a:custGeom>
              <a:avLst/>
              <a:gdLst>
                <a:gd name="T0" fmla="*/ 0 w 21"/>
                <a:gd name="T1" fmla="*/ 7 h 57"/>
                <a:gd name="T2" fmla="*/ 7 w 21"/>
                <a:gd name="T3" fmla="*/ 57 h 57"/>
                <a:gd name="T4" fmla="*/ 21 w 21"/>
                <a:gd name="T5" fmla="*/ 57 h 57"/>
                <a:gd name="T6" fmla="*/ 21 w 21"/>
                <a:gd name="T7" fmla="*/ 0 h 57"/>
                <a:gd name="T8" fmla="*/ 0 w 21"/>
                <a:gd name="T9" fmla="*/ 7 h 57"/>
                <a:gd name="T10" fmla="*/ 0 60000 65536"/>
                <a:gd name="T11" fmla="*/ 0 60000 65536"/>
                <a:gd name="T12" fmla="*/ 0 60000 65536"/>
                <a:gd name="T13" fmla="*/ 0 60000 65536"/>
                <a:gd name="T14" fmla="*/ 0 60000 65536"/>
                <a:gd name="T15" fmla="*/ 0 w 21"/>
                <a:gd name="T16" fmla="*/ 0 h 57"/>
                <a:gd name="T17" fmla="*/ 21 w 21"/>
                <a:gd name="T18" fmla="*/ 57 h 57"/>
              </a:gdLst>
              <a:ahLst/>
              <a:cxnLst>
                <a:cxn ang="T10">
                  <a:pos x="T0" y="T1"/>
                </a:cxn>
                <a:cxn ang="T11">
                  <a:pos x="T2" y="T3"/>
                </a:cxn>
                <a:cxn ang="T12">
                  <a:pos x="T4" y="T5"/>
                </a:cxn>
                <a:cxn ang="T13">
                  <a:pos x="T6" y="T7"/>
                </a:cxn>
                <a:cxn ang="T14">
                  <a:pos x="T8" y="T9"/>
                </a:cxn>
              </a:cxnLst>
              <a:rect l="T15" t="T16" r="T17" b="T18"/>
              <a:pathLst>
                <a:path w="21" h="57">
                  <a:moveTo>
                    <a:pt x="0" y="7"/>
                  </a:moveTo>
                  <a:lnTo>
                    <a:pt x="7" y="57"/>
                  </a:lnTo>
                  <a:lnTo>
                    <a:pt x="21" y="57"/>
                  </a:lnTo>
                  <a:lnTo>
                    <a:pt x="21" y="0"/>
                  </a:lnTo>
                  <a:lnTo>
                    <a:pt x="0" y="7"/>
                  </a:lnTo>
                  <a:close/>
                </a:path>
              </a:pathLst>
            </a:custGeom>
            <a:solidFill>
              <a:srgbClr val="000000"/>
            </a:solidFill>
            <a:ln w="9525">
              <a:noFill/>
              <a:round/>
              <a:headEnd/>
              <a:tailEnd/>
            </a:ln>
          </p:spPr>
          <p:txBody>
            <a:bodyPr/>
            <a:lstStyle/>
            <a:p>
              <a:endParaRPr lang="en-US" dirty="0"/>
            </a:p>
          </p:txBody>
        </p:sp>
        <p:sp>
          <p:nvSpPr>
            <p:cNvPr id="28706" name="Freeform 31"/>
            <p:cNvSpPr>
              <a:spLocks/>
            </p:cNvSpPr>
            <p:nvPr/>
          </p:nvSpPr>
          <p:spPr bwMode="auto">
            <a:xfrm>
              <a:off x="4694" y="3249"/>
              <a:ext cx="21" cy="57"/>
            </a:xfrm>
            <a:custGeom>
              <a:avLst/>
              <a:gdLst>
                <a:gd name="T0" fmla="*/ 0 w 21"/>
                <a:gd name="T1" fmla="*/ 7 h 57"/>
                <a:gd name="T2" fmla="*/ 7 w 21"/>
                <a:gd name="T3" fmla="*/ 57 h 57"/>
                <a:gd name="T4" fmla="*/ 21 w 21"/>
                <a:gd name="T5" fmla="*/ 57 h 57"/>
                <a:gd name="T6" fmla="*/ 21 w 21"/>
                <a:gd name="T7" fmla="*/ 0 h 57"/>
                <a:gd name="T8" fmla="*/ 0 w 21"/>
                <a:gd name="T9" fmla="*/ 7 h 57"/>
                <a:gd name="T10" fmla="*/ 0 60000 65536"/>
                <a:gd name="T11" fmla="*/ 0 60000 65536"/>
                <a:gd name="T12" fmla="*/ 0 60000 65536"/>
                <a:gd name="T13" fmla="*/ 0 60000 65536"/>
                <a:gd name="T14" fmla="*/ 0 60000 65536"/>
                <a:gd name="T15" fmla="*/ 0 w 21"/>
                <a:gd name="T16" fmla="*/ 0 h 57"/>
                <a:gd name="T17" fmla="*/ 21 w 21"/>
                <a:gd name="T18" fmla="*/ 57 h 57"/>
              </a:gdLst>
              <a:ahLst/>
              <a:cxnLst>
                <a:cxn ang="T10">
                  <a:pos x="T0" y="T1"/>
                </a:cxn>
                <a:cxn ang="T11">
                  <a:pos x="T2" y="T3"/>
                </a:cxn>
                <a:cxn ang="T12">
                  <a:pos x="T4" y="T5"/>
                </a:cxn>
                <a:cxn ang="T13">
                  <a:pos x="T6" y="T7"/>
                </a:cxn>
                <a:cxn ang="T14">
                  <a:pos x="T8" y="T9"/>
                </a:cxn>
              </a:cxnLst>
              <a:rect l="T15" t="T16" r="T17" b="T18"/>
              <a:pathLst>
                <a:path w="21" h="57">
                  <a:moveTo>
                    <a:pt x="0" y="7"/>
                  </a:moveTo>
                  <a:lnTo>
                    <a:pt x="7" y="57"/>
                  </a:lnTo>
                  <a:lnTo>
                    <a:pt x="21" y="57"/>
                  </a:lnTo>
                  <a:lnTo>
                    <a:pt x="21" y="0"/>
                  </a:lnTo>
                  <a:lnTo>
                    <a:pt x="0" y="7"/>
                  </a:lnTo>
                  <a:close/>
                </a:path>
              </a:pathLst>
            </a:custGeom>
            <a:solidFill>
              <a:srgbClr val="000000"/>
            </a:solidFill>
            <a:ln w="9525">
              <a:noFill/>
              <a:round/>
              <a:headEnd/>
              <a:tailEnd/>
            </a:ln>
          </p:spPr>
          <p:txBody>
            <a:bodyPr/>
            <a:lstStyle/>
            <a:p>
              <a:endParaRPr lang="en-US" dirty="0"/>
            </a:p>
          </p:txBody>
        </p:sp>
        <p:sp>
          <p:nvSpPr>
            <p:cNvPr id="28707" name="Freeform 32"/>
            <p:cNvSpPr>
              <a:spLocks/>
            </p:cNvSpPr>
            <p:nvPr/>
          </p:nvSpPr>
          <p:spPr bwMode="auto">
            <a:xfrm>
              <a:off x="4766" y="3249"/>
              <a:ext cx="21" cy="50"/>
            </a:xfrm>
            <a:custGeom>
              <a:avLst/>
              <a:gdLst>
                <a:gd name="T0" fmla="*/ 0 w 21"/>
                <a:gd name="T1" fmla="*/ 7 h 50"/>
                <a:gd name="T2" fmla="*/ 7 w 21"/>
                <a:gd name="T3" fmla="*/ 50 h 50"/>
                <a:gd name="T4" fmla="*/ 21 w 21"/>
                <a:gd name="T5" fmla="*/ 50 h 50"/>
                <a:gd name="T6" fmla="*/ 21 w 21"/>
                <a:gd name="T7" fmla="*/ 0 h 50"/>
                <a:gd name="T8" fmla="*/ 0 w 21"/>
                <a:gd name="T9" fmla="*/ 7 h 50"/>
                <a:gd name="T10" fmla="*/ 0 60000 65536"/>
                <a:gd name="T11" fmla="*/ 0 60000 65536"/>
                <a:gd name="T12" fmla="*/ 0 60000 65536"/>
                <a:gd name="T13" fmla="*/ 0 60000 65536"/>
                <a:gd name="T14" fmla="*/ 0 60000 65536"/>
                <a:gd name="T15" fmla="*/ 0 w 21"/>
                <a:gd name="T16" fmla="*/ 0 h 50"/>
                <a:gd name="T17" fmla="*/ 21 w 21"/>
                <a:gd name="T18" fmla="*/ 50 h 50"/>
              </a:gdLst>
              <a:ahLst/>
              <a:cxnLst>
                <a:cxn ang="T10">
                  <a:pos x="T0" y="T1"/>
                </a:cxn>
                <a:cxn ang="T11">
                  <a:pos x="T2" y="T3"/>
                </a:cxn>
                <a:cxn ang="T12">
                  <a:pos x="T4" y="T5"/>
                </a:cxn>
                <a:cxn ang="T13">
                  <a:pos x="T6" y="T7"/>
                </a:cxn>
                <a:cxn ang="T14">
                  <a:pos x="T8" y="T9"/>
                </a:cxn>
              </a:cxnLst>
              <a:rect l="T15" t="T16" r="T17" b="T18"/>
              <a:pathLst>
                <a:path w="21" h="50">
                  <a:moveTo>
                    <a:pt x="0" y="7"/>
                  </a:moveTo>
                  <a:lnTo>
                    <a:pt x="7" y="50"/>
                  </a:lnTo>
                  <a:lnTo>
                    <a:pt x="21" y="50"/>
                  </a:lnTo>
                  <a:lnTo>
                    <a:pt x="21" y="0"/>
                  </a:lnTo>
                  <a:lnTo>
                    <a:pt x="0" y="7"/>
                  </a:lnTo>
                  <a:close/>
                </a:path>
              </a:pathLst>
            </a:custGeom>
            <a:solidFill>
              <a:srgbClr val="000000"/>
            </a:solidFill>
            <a:ln w="9525">
              <a:noFill/>
              <a:round/>
              <a:headEnd/>
              <a:tailEnd/>
            </a:ln>
          </p:spPr>
          <p:txBody>
            <a:bodyPr/>
            <a:lstStyle/>
            <a:p>
              <a:endParaRPr lang="en-US" dirty="0"/>
            </a:p>
          </p:txBody>
        </p:sp>
        <p:sp>
          <p:nvSpPr>
            <p:cNvPr id="28708" name="Freeform 33"/>
            <p:cNvSpPr>
              <a:spLocks/>
            </p:cNvSpPr>
            <p:nvPr/>
          </p:nvSpPr>
          <p:spPr bwMode="auto">
            <a:xfrm>
              <a:off x="4837" y="3249"/>
              <a:ext cx="22" cy="50"/>
            </a:xfrm>
            <a:custGeom>
              <a:avLst/>
              <a:gdLst>
                <a:gd name="T0" fmla="*/ 0 w 22"/>
                <a:gd name="T1" fmla="*/ 7 h 50"/>
                <a:gd name="T2" fmla="*/ 8 w 22"/>
                <a:gd name="T3" fmla="*/ 50 h 50"/>
                <a:gd name="T4" fmla="*/ 22 w 22"/>
                <a:gd name="T5" fmla="*/ 50 h 50"/>
                <a:gd name="T6" fmla="*/ 22 w 22"/>
                <a:gd name="T7" fmla="*/ 0 h 50"/>
                <a:gd name="T8" fmla="*/ 0 w 22"/>
                <a:gd name="T9" fmla="*/ 7 h 50"/>
                <a:gd name="T10" fmla="*/ 0 60000 65536"/>
                <a:gd name="T11" fmla="*/ 0 60000 65536"/>
                <a:gd name="T12" fmla="*/ 0 60000 65536"/>
                <a:gd name="T13" fmla="*/ 0 60000 65536"/>
                <a:gd name="T14" fmla="*/ 0 60000 65536"/>
                <a:gd name="T15" fmla="*/ 0 w 22"/>
                <a:gd name="T16" fmla="*/ 0 h 50"/>
                <a:gd name="T17" fmla="*/ 22 w 22"/>
                <a:gd name="T18" fmla="*/ 50 h 50"/>
              </a:gdLst>
              <a:ahLst/>
              <a:cxnLst>
                <a:cxn ang="T10">
                  <a:pos x="T0" y="T1"/>
                </a:cxn>
                <a:cxn ang="T11">
                  <a:pos x="T2" y="T3"/>
                </a:cxn>
                <a:cxn ang="T12">
                  <a:pos x="T4" y="T5"/>
                </a:cxn>
                <a:cxn ang="T13">
                  <a:pos x="T6" y="T7"/>
                </a:cxn>
                <a:cxn ang="T14">
                  <a:pos x="T8" y="T9"/>
                </a:cxn>
              </a:cxnLst>
              <a:rect l="T15" t="T16" r="T17" b="T18"/>
              <a:pathLst>
                <a:path w="22" h="50">
                  <a:moveTo>
                    <a:pt x="0" y="7"/>
                  </a:moveTo>
                  <a:lnTo>
                    <a:pt x="8" y="50"/>
                  </a:lnTo>
                  <a:lnTo>
                    <a:pt x="22" y="50"/>
                  </a:lnTo>
                  <a:lnTo>
                    <a:pt x="22" y="0"/>
                  </a:lnTo>
                  <a:lnTo>
                    <a:pt x="0" y="7"/>
                  </a:lnTo>
                  <a:close/>
                </a:path>
              </a:pathLst>
            </a:custGeom>
            <a:solidFill>
              <a:srgbClr val="000000"/>
            </a:solidFill>
            <a:ln w="9525">
              <a:noFill/>
              <a:round/>
              <a:headEnd/>
              <a:tailEnd/>
            </a:ln>
          </p:spPr>
          <p:txBody>
            <a:bodyPr/>
            <a:lstStyle/>
            <a:p>
              <a:endParaRPr lang="en-US" dirty="0"/>
            </a:p>
          </p:txBody>
        </p:sp>
        <p:sp>
          <p:nvSpPr>
            <p:cNvPr id="28709" name="Freeform 34"/>
            <p:cNvSpPr>
              <a:spLocks/>
            </p:cNvSpPr>
            <p:nvPr/>
          </p:nvSpPr>
          <p:spPr bwMode="auto">
            <a:xfrm>
              <a:off x="4909" y="3249"/>
              <a:ext cx="22" cy="50"/>
            </a:xfrm>
            <a:custGeom>
              <a:avLst/>
              <a:gdLst>
                <a:gd name="T0" fmla="*/ 0 w 22"/>
                <a:gd name="T1" fmla="*/ 7 h 50"/>
                <a:gd name="T2" fmla="*/ 0 w 22"/>
                <a:gd name="T3" fmla="*/ 50 h 50"/>
                <a:gd name="T4" fmla="*/ 22 w 22"/>
                <a:gd name="T5" fmla="*/ 50 h 50"/>
                <a:gd name="T6" fmla="*/ 22 w 22"/>
                <a:gd name="T7" fmla="*/ 0 h 50"/>
                <a:gd name="T8" fmla="*/ 0 w 22"/>
                <a:gd name="T9" fmla="*/ 7 h 50"/>
                <a:gd name="T10" fmla="*/ 0 60000 65536"/>
                <a:gd name="T11" fmla="*/ 0 60000 65536"/>
                <a:gd name="T12" fmla="*/ 0 60000 65536"/>
                <a:gd name="T13" fmla="*/ 0 60000 65536"/>
                <a:gd name="T14" fmla="*/ 0 60000 65536"/>
                <a:gd name="T15" fmla="*/ 0 w 22"/>
                <a:gd name="T16" fmla="*/ 0 h 50"/>
                <a:gd name="T17" fmla="*/ 22 w 22"/>
                <a:gd name="T18" fmla="*/ 50 h 50"/>
              </a:gdLst>
              <a:ahLst/>
              <a:cxnLst>
                <a:cxn ang="T10">
                  <a:pos x="T0" y="T1"/>
                </a:cxn>
                <a:cxn ang="T11">
                  <a:pos x="T2" y="T3"/>
                </a:cxn>
                <a:cxn ang="T12">
                  <a:pos x="T4" y="T5"/>
                </a:cxn>
                <a:cxn ang="T13">
                  <a:pos x="T6" y="T7"/>
                </a:cxn>
                <a:cxn ang="T14">
                  <a:pos x="T8" y="T9"/>
                </a:cxn>
              </a:cxnLst>
              <a:rect l="T15" t="T16" r="T17" b="T18"/>
              <a:pathLst>
                <a:path w="22" h="50">
                  <a:moveTo>
                    <a:pt x="0" y="7"/>
                  </a:moveTo>
                  <a:lnTo>
                    <a:pt x="0" y="50"/>
                  </a:lnTo>
                  <a:lnTo>
                    <a:pt x="22" y="50"/>
                  </a:lnTo>
                  <a:lnTo>
                    <a:pt x="22" y="0"/>
                  </a:lnTo>
                  <a:lnTo>
                    <a:pt x="0" y="7"/>
                  </a:lnTo>
                  <a:close/>
                </a:path>
              </a:pathLst>
            </a:custGeom>
            <a:solidFill>
              <a:srgbClr val="000000"/>
            </a:solidFill>
            <a:ln w="9525">
              <a:noFill/>
              <a:round/>
              <a:headEnd/>
              <a:tailEnd/>
            </a:ln>
          </p:spPr>
          <p:txBody>
            <a:bodyPr/>
            <a:lstStyle/>
            <a:p>
              <a:endParaRPr lang="en-US" dirty="0"/>
            </a:p>
          </p:txBody>
        </p:sp>
        <p:sp>
          <p:nvSpPr>
            <p:cNvPr id="28710" name="Freeform 35"/>
            <p:cNvSpPr>
              <a:spLocks/>
            </p:cNvSpPr>
            <p:nvPr/>
          </p:nvSpPr>
          <p:spPr bwMode="auto">
            <a:xfrm>
              <a:off x="4981" y="3249"/>
              <a:ext cx="22" cy="50"/>
            </a:xfrm>
            <a:custGeom>
              <a:avLst/>
              <a:gdLst>
                <a:gd name="T0" fmla="*/ 0 w 22"/>
                <a:gd name="T1" fmla="*/ 7 h 50"/>
                <a:gd name="T2" fmla="*/ 0 w 22"/>
                <a:gd name="T3" fmla="*/ 50 h 50"/>
                <a:gd name="T4" fmla="*/ 22 w 22"/>
                <a:gd name="T5" fmla="*/ 50 h 50"/>
                <a:gd name="T6" fmla="*/ 22 w 22"/>
                <a:gd name="T7" fmla="*/ 0 h 50"/>
                <a:gd name="T8" fmla="*/ 0 w 22"/>
                <a:gd name="T9" fmla="*/ 7 h 50"/>
                <a:gd name="T10" fmla="*/ 0 60000 65536"/>
                <a:gd name="T11" fmla="*/ 0 60000 65536"/>
                <a:gd name="T12" fmla="*/ 0 60000 65536"/>
                <a:gd name="T13" fmla="*/ 0 60000 65536"/>
                <a:gd name="T14" fmla="*/ 0 60000 65536"/>
                <a:gd name="T15" fmla="*/ 0 w 22"/>
                <a:gd name="T16" fmla="*/ 0 h 50"/>
                <a:gd name="T17" fmla="*/ 22 w 22"/>
                <a:gd name="T18" fmla="*/ 50 h 50"/>
              </a:gdLst>
              <a:ahLst/>
              <a:cxnLst>
                <a:cxn ang="T10">
                  <a:pos x="T0" y="T1"/>
                </a:cxn>
                <a:cxn ang="T11">
                  <a:pos x="T2" y="T3"/>
                </a:cxn>
                <a:cxn ang="T12">
                  <a:pos x="T4" y="T5"/>
                </a:cxn>
                <a:cxn ang="T13">
                  <a:pos x="T6" y="T7"/>
                </a:cxn>
                <a:cxn ang="T14">
                  <a:pos x="T8" y="T9"/>
                </a:cxn>
              </a:cxnLst>
              <a:rect l="T15" t="T16" r="T17" b="T18"/>
              <a:pathLst>
                <a:path w="22" h="50">
                  <a:moveTo>
                    <a:pt x="0" y="7"/>
                  </a:moveTo>
                  <a:lnTo>
                    <a:pt x="0" y="50"/>
                  </a:lnTo>
                  <a:lnTo>
                    <a:pt x="22" y="50"/>
                  </a:lnTo>
                  <a:lnTo>
                    <a:pt x="22" y="0"/>
                  </a:lnTo>
                  <a:lnTo>
                    <a:pt x="0" y="7"/>
                  </a:lnTo>
                  <a:close/>
                </a:path>
              </a:pathLst>
            </a:custGeom>
            <a:solidFill>
              <a:srgbClr val="000000"/>
            </a:solidFill>
            <a:ln w="9525">
              <a:noFill/>
              <a:round/>
              <a:headEnd/>
              <a:tailEnd/>
            </a:ln>
          </p:spPr>
          <p:txBody>
            <a:bodyPr/>
            <a:lstStyle/>
            <a:p>
              <a:endParaRPr lang="en-US" dirty="0"/>
            </a:p>
          </p:txBody>
        </p:sp>
        <p:sp>
          <p:nvSpPr>
            <p:cNvPr id="28711" name="Freeform 36"/>
            <p:cNvSpPr>
              <a:spLocks/>
            </p:cNvSpPr>
            <p:nvPr/>
          </p:nvSpPr>
          <p:spPr bwMode="auto">
            <a:xfrm>
              <a:off x="4017" y="3242"/>
              <a:ext cx="1137" cy="460"/>
            </a:xfrm>
            <a:custGeom>
              <a:avLst/>
              <a:gdLst>
                <a:gd name="T0" fmla="*/ 29 w 1137"/>
                <a:gd name="T1" fmla="*/ 21 h 460"/>
                <a:gd name="T2" fmla="*/ 418 w 1137"/>
                <a:gd name="T3" fmla="*/ 21 h 460"/>
                <a:gd name="T4" fmla="*/ 705 w 1137"/>
                <a:gd name="T5" fmla="*/ 14 h 460"/>
                <a:gd name="T6" fmla="*/ 1008 w 1137"/>
                <a:gd name="T7" fmla="*/ 14 h 460"/>
                <a:gd name="T8" fmla="*/ 1036 w 1137"/>
                <a:gd name="T9" fmla="*/ 50 h 460"/>
                <a:gd name="T10" fmla="*/ 1065 w 1137"/>
                <a:gd name="T11" fmla="*/ 93 h 460"/>
                <a:gd name="T12" fmla="*/ 1087 w 1137"/>
                <a:gd name="T13" fmla="*/ 136 h 460"/>
                <a:gd name="T14" fmla="*/ 1079 w 1137"/>
                <a:gd name="T15" fmla="*/ 215 h 460"/>
                <a:gd name="T16" fmla="*/ 1072 w 1137"/>
                <a:gd name="T17" fmla="*/ 287 h 460"/>
                <a:gd name="T18" fmla="*/ 1101 w 1137"/>
                <a:gd name="T19" fmla="*/ 345 h 460"/>
                <a:gd name="T20" fmla="*/ 1130 w 1137"/>
                <a:gd name="T21" fmla="*/ 402 h 460"/>
                <a:gd name="T22" fmla="*/ 1058 w 1137"/>
                <a:gd name="T23" fmla="*/ 417 h 460"/>
                <a:gd name="T24" fmla="*/ 1051 w 1137"/>
                <a:gd name="T25" fmla="*/ 352 h 460"/>
                <a:gd name="T26" fmla="*/ 1029 w 1137"/>
                <a:gd name="T27" fmla="*/ 287 h 460"/>
                <a:gd name="T28" fmla="*/ 1008 w 1137"/>
                <a:gd name="T29" fmla="*/ 215 h 460"/>
                <a:gd name="T30" fmla="*/ 1029 w 1137"/>
                <a:gd name="T31" fmla="*/ 143 h 460"/>
                <a:gd name="T32" fmla="*/ 1022 w 1137"/>
                <a:gd name="T33" fmla="*/ 86 h 460"/>
                <a:gd name="T34" fmla="*/ 986 w 1137"/>
                <a:gd name="T35" fmla="*/ 71 h 460"/>
                <a:gd name="T36" fmla="*/ 792 w 1137"/>
                <a:gd name="T37" fmla="*/ 79 h 460"/>
                <a:gd name="T38" fmla="*/ 562 w 1137"/>
                <a:gd name="T39" fmla="*/ 79 h 460"/>
                <a:gd name="T40" fmla="*/ 367 w 1137"/>
                <a:gd name="T41" fmla="*/ 79 h 460"/>
                <a:gd name="T42" fmla="*/ 94 w 1137"/>
                <a:gd name="T43" fmla="*/ 86 h 460"/>
                <a:gd name="T44" fmla="*/ 22 w 1137"/>
                <a:gd name="T45" fmla="*/ 93 h 460"/>
                <a:gd name="T46" fmla="*/ 137 w 1137"/>
                <a:gd name="T47" fmla="*/ 93 h 460"/>
                <a:gd name="T48" fmla="*/ 303 w 1137"/>
                <a:gd name="T49" fmla="*/ 93 h 460"/>
                <a:gd name="T50" fmla="*/ 461 w 1137"/>
                <a:gd name="T51" fmla="*/ 86 h 460"/>
                <a:gd name="T52" fmla="*/ 554 w 1137"/>
                <a:gd name="T53" fmla="*/ 86 h 460"/>
                <a:gd name="T54" fmla="*/ 713 w 1137"/>
                <a:gd name="T55" fmla="*/ 86 h 460"/>
                <a:gd name="T56" fmla="*/ 871 w 1137"/>
                <a:gd name="T57" fmla="*/ 86 h 460"/>
                <a:gd name="T58" fmla="*/ 972 w 1137"/>
                <a:gd name="T59" fmla="*/ 86 h 460"/>
                <a:gd name="T60" fmla="*/ 1015 w 1137"/>
                <a:gd name="T61" fmla="*/ 100 h 460"/>
                <a:gd name="T62" fmla="*/ 1015 w 1137"/>
                <a:gd name="T63" fmla="*/ 158 h 460"/>
                <a:gd name="T64" fmla="*/ 1000 w 1137"/>
                <a:gd name="T65" fmla="*/ 237 h 460"/>
                <a:gd name="T66" fmla="*/ 1029 w 1137"/>
                <a:gd name="T67" fmla="*/ 316 h 460"/>
                <a:gd name="T68" fmla="*/ 1036 w 1137"/>
                <a:gd name="T69" fmla="*/ 402 h 460"/>
                <a:gd name="T70" fmla="*/ 1051 w 1137"/>
                <a:gd name="T71" fmla="*/ 431 h 460"/>
                <a:gd name="T72" fmla="*/ 1137 w 1137"/>
                <a:gd name="T73" fmla="*/ 438 h 460"/>
                <a:gd name="T74" fmla="*/ 1137 w 1137"/>
                <a:gd name="T75" fmla="*/ 366 h 460"/>
                <a:gd name="T76" fmla="*/ 1094 w 1137"/>
                <a:gd name="T77" fmla="*/ 309 h 460"/>
                <a:gd name="T78" fmla="*/ 1079 w 1137"/>
                <a:gd name="T79" fmla="*/ 266 h 460"/>
                <a:gd name="T80" fmla="*/ 1087 w 1137"/>
                <a:gd name="T81" fmla="*/ 201 h 460"/>
                <a:gd name="T82" fmla="*/ 1101 w 1137"/>
                <a:gd name="T83" fmla="*/ 136 h 460"/>
                <a:gd name="T84" fmla="*/ 1101 w 1137"/>
                <a:gd name="T85" fmla="*/ 93 h 460"/>
                <a:gd name="T86" fmla="*/ 1072 w 1137"/>
                <a:gd name="T87" fmla="*/ 79 h 460"/>
                <a:gd name="T88" fmla="*/ 1051 w 1137"/>
                <a:gd name="T89" fmla="*/ 35 h 460"/>
                <a:gd name="T90" fmla="*/ 1008 w 1137"/>
                <a:gd name="T91" fmla="*/ 0 h 460"/>
                <a:gd name="T92" fmla="*/ 792 w 1137"/>
                <a:gd name="T93" fmla="*/ 0 h 460"/>
                <a:gd name="T94" fmla="*/ 569 w 1137"/>
                <a:gd name="T95" fmla="*/ 0 h 460"/>
                <a:gd name="T96" fmla="*/ 317 w 1137"/>
                <a:gd name="T97" fmla="*/ 7 h 460"/>
                <a:gd name="T98" fmla="*/ 65 w 1137"/>
                <a:gd name="T99" fmla="*/ 14 h 460"/>
                <a:gd name="T100" fmla="*/ 22 w 1137"/>
                <a:gd name="T101" fmla="*/ 71 h 4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37"/>
                <a:gd name="T154" fmla="*/ 0 h 460"/>
                <a:gd name="T155" fmla="*/ 1137 w 1137"/>
                <a:gd name="T156" fmla="*/ 460 h 4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37" h="460">
                  <a:moveTo>
                    <a:pt x="29" y="50"/>
                  </a:moveTo>
                  <a:lnTo>
                    <a:pt x="29" y="21"/>
                  </a:lnTo>
                  <a:lnTo>
                    <a:pt x="209" y="21"/>
                  </a:lnTo>
                  <a:lnTo>
                    <a:pt x="418" y="21"/>
                  </a:lnTo>
                  <a:lnTo>
                    <a:pt x="547" y="14"/>
                  </a:lnTo>
                  <a:lnTo>
                    <a:pt x="705" y="14"/>
                  </a:lnTo>
                  <a:lnTo>
                    <a:pt x="871" y="14"/>
                  </a:lnTo>
                  <a:lnTo>
                    <a:pt x="1008" y="14"/>
                  </a:lnTo>
                  <a:lnTo>
                    <a:pt x="1029" y="21"/>
                  </a:lnTo>
                  <a:lnTo>
                    <a:pt x="1036" y="50"/>
                  </a:lnTo>
                  <a:lnTo>
                    <a:pt x="1051" y="71"/>
                  </a:lnTo>
                  <a:lnTo>
                    <a:pt x="1065" y="93"/>
                  </a:lnTo>
                  <a:lnTo>
                    <a:pt x="1087" y="107"/>
                  </a:lnTo>
                  <a:lnTo>
                    <a:pt x="1087" y="136"/>
                  </a:lnTo>
                  <a:lnTo>
                    <a:pt x="1079" y="172"/>
                  </a:lnTo>
                  <a:lnTo>
                    <a:pt x="1079" y="215"/>
                  </a:lnTo>
                  <a:lnTo>
                    <a:pt x="1079" y="251"/>
                  </a:lnTo>
                  <a:lnTo>
                    <a:pt x="1072" y="287"/>
                  </a:lnTo>
                  <a:lnTo>
                    <a:pt x="1087" y="323"/>
                  </a:lnTo>
                  <a:lnTo>
                    <a:pt x="1101" y="345"/>
                  </a:lnTo>
                  <a:lnTo>
                    <a:pt x="1123" y="366"/>
                  </a:lnTo>
                  <a:lnTo>
                    <a:pt x="1130" y="402"/>
                  </a:lnTo>
                  <a:lnTo>
                    <a:pt x="1123" y="438"/>
                  </a:lnTo>
                  <a:lnTo>
                    <a:pt x="1058" y="417"/>
                  </a:lnTo>
                  <a:lnTo>
                    <a:pt x="1051" y="395"/>
                  </a:lnTo>
                  <a:lnTo>
                    <a:pt x="1051" y="352"/>
                  </a:lnTo>
                  <a:lnTo>
                    <a:pt x="1051" y="323"/>
                  </a:lnTo>
                  <a:lnTo>
                    <a:pt x="1029" y="287"/>
                  </a:lnTo>
                  <a:lnTo>
                    <a:pt x="1015" y="244"/>
                  </a:lnTo>
                  <a:lnTo>
                    <a:pt x="1008" y="215"/>
                  </a:lnTo>
                  <a:lnTo>
                    <a:pt x="1022" y="179"/>
                  </a:lnTo>
                  <a:lnTo>
                    <a:pt x="1029" y="143"/>
                  </a:lnTo>
                  <a:lnTo>
                    <a:pt x="1029" y="115"/>
                  </a:lnTo>
                  <a:lnTo>
                    <a:pt x="1022" y="86"/>
                  </a:lnTo>
                  <a:lnTo>
                    <a:pt x="1008" y="71"/>
                  </a:lnTo>
                  <a:lnTo>
                    <a:pt x="986" y="71"/>
                  </a:lnTo>
                  <a:lnTo>
                    <a:pt x="892" y="79"/>
                  </a:lnTo>
                  <a:lnTo>
                    <a:pt x="792" y="79"/>
                  </a:lnTo>
                  <a:lnTo>
                    <a:pt x="677" y="79"/>
                  </a:lnTo>
                  <a:lnTo>
                    <a:pt x="562" y="79"/>
                  </a:lnTo>
                  <a:lnTo>
                    <a:pt x="475" y="71"/>
                  </a:lnTo>
                  <a:lnTo>
                    <a:pt x="367" y="79"/>
                  </a:lnTo>
                  <a:lnTo>
                    <a:pt x="202" y="86"/>
                  </a:lnTo>
                  <a:lnTo>
                    <a:pt x="94" y="86"/>
                  </a:lnTo>
                  <a:lnTo>
                    <a:pt x="29" y="79"/>
                  </a:lnTo>
                  <a:lnTo>
                    <a:pt x="22" y="93"/>
                  </a:lnTo>
                  <a:lnTo>
                    <a:pt x="72" y="93"/>
                  </a:lnTo>
                  <a:lnTo>
                    <a:pt x="137" y="93"/>
                  </a:lnTo>
                  <a:lnTo>
                    <a:pt x="231" y="93"/>
                  </a:lnTo>
                  <a:lnTo>
                    <a:pt x="303" y="93"/>
                  </a:lnTo>
                  <a:lnTo>
                    <a:pt x="382" y="93"/>
                  </a:lnTo>
                  <a:lnTo>
                    <a:pt x="461" y="86"/>
                  </a:lnTo>
                  <a:lnTo>
                    <a:pt x="490" y="86"/>
                  </a:lnTo>
                  <a:lnTo>
                    <a:pt x="554" y="86"/>
                  </a:lnTo>
                  <a:lnTo>
                    <a:pt x="619" y="93"/>
                  </a:lnTo>
                  <a:lnTo>
                    <a:pt x="713" y="86"/>
                  </a:lnTo>
                  <a:lnTo>
                    <a:pt x="813" y="93"/>
                  </a:lnTo>
                  <a:lnTo>
                    <a:pt x="871" y="86"/>
                  </a:lnTo>
                  <a:lnTo>
                    <a:pt x="936" y="86"/>
                  </a:lnTo>
                  <a:lnTo>
                    <a:pt x="972" y="86"/>
                  </a:lnTo>
                  <a:lnTo>
                    <a:pt x="1000" y="86"/>
                  </a:lnTo>
                  <a:lnTo>
                    <a:pt x="1015" y="100"/>
                  </a:lnTo>
                  <a:lnTo>
                    <a:pt x="1022" y="122"/>
                  </a:lnTo>
                  <a:lnTo>
                    <a:pt x="1015" y="158"/>
                  </a:lnTo>
                  <a:lnTo>
                    <a:pt x="1000" y="194"/>
                  </a:lnTo>
                  <a:lnTo>
                    <a:pt x="1000" y="237"/>
                  </a:lnTo>
                  <a:lnTo>
                    <a:pt x="1008" y="266"/>
                  </a:lnTo>
                  <a:lnTo>
                    <a:pt x="1029" y="316"/>
                  </a:lnTo>
                  <a:lnTo>
                    <a:pt x="1036" y="352"/>
                  </a:lnTo>
                  <a:lnTo>
                    <a:pt x="1036" y="402"/>
                  </a:lnTo>
                  <a:lnTo>
                    <a:pt x="1043" y="424"/>
                  </a:lnTo>
                  <a:lnTo>
                    <a:pt x="1051" y="431"/>
                  </a:lnTo>
                  <a:lnTo>
                    <a:pt x="1130" y="460"/>
                  </a:lnTo>
                  <a:lnTo>
                    <a:pt x="1137" y="438"/>
                  </a:lnTo>
                  <a:lnTo>
                    <a:pt x="1137" y="388"/>
                  </a:lnTo>
                  <a:lnTo>
                    <a:pt x="1137" y="366"/>
                  </a:lnTo>
                  <a:lnTo>
                    <a:pt x="1123" y="345"/>
                  </a:lnTo>
                  <a:lnTo>
                    <a:pt x="1094" y="309"/>
                  </a:lnTo>
                  <a:lnTo>
                    <a:pt x="1087" y="287"/>
                  </a:lnTo>
                  <a:lnTo>
                    <a:pt x="1079" y="266"/>
                  </a:lnTo>
                  <a:lnTo>
                    <a:pt x="1087" y="230"/>
                  </a:lnTo>
                  <a:lnTo>
                    <a:pt x="1087" y="201"/>
                  </a:lnTo>
                  <a:lnTo>
                    <a:pt x="1087" y="172"/>
                  </a:lnTo>
                  <a:lnTo>
                    <a:pt x="1101" y="136"/>
                  </a:lnTo>
                  <a:lnTo>
                    <a:pt x="1101" y="115"/>
                  </a:lnTo>
                  <a:lnTo>
                    <a:pt x="1101" y="93"/>
                  </a:lnTo>
                  <a:lnTo>
                    <a:pt x="1087" y="86"/>
                  </a:lnTo>
                  <a:lnTo>
                    <a:pt x="1072" y="79"/>
                  </a:lnTo>
                  <a:lnTo>
                    <a:pt x="1058" y="64"/>
                  </a:lnTo>
                  <a:lnTo>
                    <a:pt x="1051" y="35"/>
                  </a:lnTo>
                  <a:lnTo>
                    <a:pt x="1036" y="14"/>
                  </a:lnTo>
                  <a:lnTo>
                    <a:pt x="1008" y="0"/>
                  </a:lnTo>
                  <a:lnTo>
                    <a:pt x="907" y="0"/>
                  </a:lnTo>
                  <a:lnTo>
                    <a:pt x="792" y="0"/>
                  </a:lnTo>
                  <a:lnTo>
                    <a:pt x="691" y="0"/>
                  </a:lnTo>
                  <a:lnTo>
                    <a:pt x="569" y="0"/>
                  </a:lnTo>
                  <a:lnTo>
                    <a:pt x="454" y="0"/>
                  </a:lnTo>
                  <a:lnTo>
                    <a:pt x="317" y="7"/>
                  </a:lnTo>
                  <a:lnTo>
                    <a:pt x="159" y="7"/>
                  </a:lnTo>
                  <a:lnTo>
                    <a:pt x="65" y="14"/>
                  </a:lnTo>
                  <a:lnTo>
                    <a:pt x="0" y="14"/>
                  </a:lnTo>
                  <a:lnTo>
                    <a:pt x="22" y="71"/>
                  </a:lnTo>
                  <a:lnTo>
                    <a:pt x="29" y="50"/>
                  </a:lnTo>
                  <a:close/>
                </a:path>
              </a:pathLst>
            </a:custGeom>
            <a:solidFill>
              <a:srgbClr val="000000"/>
            </a:solidFill>
            <a:ln w="9525">
              <a:noFill/>
              <a:round/>
              <a:headEnd/>
              <a:tailEnd/>
            </a:ln>
          </p:spPr>
          <p:txBody>
            <a:bodyPr/>
            <a:lstStyle/>
            <a:p>
              <a:endParaRPr lang="en-US" dirty="0"/>
            </a:p>
          </p:txBody>
        </p:sp>
        <p:sp>
          <p:nvSpPr>
            <p:cNvPr id="28712" name="Freeform 37"/>
            <p:cNvSpPr>
              <a:spLocks/>
            </p:cNvSpPr>
            <p:nvPr/>
          </p:nvSpPr>
          <p:spPr bwMode="auto">
            <a:xfrm>
              <a:off x="5060" y="3335"/>
              <a:ext cx="44" cy="36"/>
            </a:xfrm>
            <a:custGeom>
              <a:avLst/>
              <a:gdLst>
                <a:gd name="T0" fmla="*/ 29 w 44"/>
                <a:gd name="T1" fmla="*/ 0 h 36"/>
                <a:gd name="T2" fmla="*/ 0 w 44"/>
                <a:gd name="T3" fmla="*/ 22 h 36"/>
                <a:gd name="T4" fmla="*/ 8 w 44"/>
                <a:gd name="T5" fmla="*/ 36 h 36"/>
                <a:gd name="T6" fmla="*/ 44 w 44"/>
                <a:gd name="T7" fmla="*/ 7 h 36"/>
                <a:gd name="T8" fmla="*/ 29 w 44"/>
                <a:gd name="T9" fmla="*/ 0 h 36"/>
                <a:gd name="T10" fmla="*/ 0 60000 65536"/>
                <a:gd name="T11" fmla="*/ 0 60000 65536"/>
                <a:gd name="T12" fmla="*/ 0 60000 65536"/>
                <a:gd name="T13" fmla="*/ 0 60000 65536"/>
                <a:gd name="T14" fmla="*/ 0 60000 65536"/>
                <a:gd name="T15" fmla="*/ 0 w 44"/>
                <a:gd name="T16" fmla="*/ 0 h 36"/>
                <a:gd name="T17" fmla="*/ 44 w 44"/>
                <a:gd name="T18" fmla="*/ 36 h 36"/>
              </a:gdLst>
              <a:ahLst/>
              <a:cxnLst>
                <a:cxn ang="T10">
                  <a:pos x="T0" y="T1"/>
                </a:cxn>
                <a:cxn ang="T11">
                  <a:pos x="T2" y="T3"/>
                </a:cxn>
                <a:cxn ang="T12">
                  <a:pos x="T4" y="T5"/>
                </a:cxn>
                <a:cxn ang="T13">
                  <a:pos x="T6" y="T7"/>
                </a:cxn>
                <a:cxn ang="T14">
                  <a:pos x="T8" y="T9"/>
                </a:cxn>
              </a:cxnLst>
              <a:rect l="T15" t="T16" r="T17" b="T18"/>
              <a:pathLst>
                <a:path w="44" h="36">
                  <a:moveTo>
                    <a:pt x="29" y="0"/>
                  </a:moveTo>
                  <a:lnTo>
                    <a:pt x="0" y="22"/>
                  </a:lnTo>
                  <a:lnTo>
                    <a:pt x="8" y="36"/>
                  </a:lnTo>
                  <a:lnTo>
                    <a:pt x="44" y="7"/>
                  </a:lnTo>
                  <a:lnTo>
                    <a:pt x="29" y="0"/>
                  </a:lnTo>
                  <a:close/>
                </a:path>
              </a:pathLst>
            </a:custGeom>
            <a:solidFill>
              <a:srgbClr val="000000"/>
            </a:solidFill>
            <a:ln w="9525">
              <a:noFill/>
              <a:round/>
              <a:headEnd/>
              <a:tailEnd/>
            </a:ln>
          </p:spPr>
          <p:txBody>
            <a:bodyPr/>
            <a:lstStyle/>
            <a:p>
              <a:endParaRPr lang="en-US" dirty="0"/>
            </a:p>
          </p:txBody>
        </p:sp>
        <p:sp>
          <p:nvSpPr>
            <p:cNvPr id="28713" name="Freeform 38"/>
            <p:cNvSpPr>
              <a:spLocks/>
            </p:cNvSpPr>
            <p:nvPr/>
          </p:nvSpPr>
          <p:spPr bwMode="auto">
            <a:xfrm>
              <a:off x="5053" y="3393"/>
              <a:ext cx="51" cy="28"/>
            </a:xfrm>
            <a:custGeom>
              <a:avLst/>
              <a:gdLst>
                <a:gd name="T0" fmla="*/ 51 w 51"/>
                <a:gd name="T1" fmla="*/ 7 h 28"/>
                <a:gd name="T2" fmla="*/ 7 w 51"/>
                <a:gd name="T3" fmla="*/ 0 h 28"/>
                <a:gd name="T4" fmla="*/ 0 w 51"/>
                <a:gd name="T5" fmla="*/ 14 h 28"/>
                <a:gd name="T6" fmla="*/ 43 w 51"/>
                <a:gd name="T7" fmla="*/ 28 h 28"/>
                <a:gd name="T8" fmla="*/ 51 w 51"/>
                <a:gd name="T9" fmla="*/ 7 h 28"/>
                <a:gd name="T10" fmla="*/ 0 60000 65536"/>
                <a:gd name="T11" fmla="*/ 0 60000 65536"/>
                <a:gd name="T12" fmla="*/ 0 60000 65536"/>
                <a:gd name="T13" fmla="*/ 0 60000 65536"/>
                <a:gd name="T14" fmla="*/ 0 60000 65536"/>
                <a:gd name="T15" fmla="*/ 0 w 51"/>
                <a:gd name="T16" fmla="*/ 0 h 28"/>
                <a:gd name="T17" fmla="*/ 51 w 51"/>
                <a:gd name="T18" fmla="*/ 28 h 28"/>
              </a:gdLst>
              <a:ahLst/>
              <a:cxnLst>
                <a:cxn ang="T10">
                  <a:pos x="T0" y="T1"/>
                </a:cxn>
                <a:cxn ang="T11">
                  <a:pos x="T2" y="T3"/>
                </a:cxn>
                <a:cxn ang="T12">
                  <a:pos x="T4" y="T5"/>
                </a:cxn>
                <a:cxn ang="T13">
                  <a:pos x="T6" y="T7"/>
                </a:cxn>
                <a:cxn ang="T14">
                  <a:pos x="T8" y="T9"/>
                </a:cxn>
              </a:cxnLst>
              <a:rect l="T15" t="T16" r="T17" b="T18"/>
              <a:pathLst>
                <a:path w="51" h="28">
                  <a:moveTo>
                    <a:pt x="51" y="7"/>
                  </a:moveTo>
                  <a:lnTo>
                    <a:pt x="7" y="0"/>
                  </a:lnTo>
                  <a:lnTo>
                    <a:pt x="0" y="14"/>
                  </a:lnTo>
                  <a:lnTo>
                    <a:pt x="43" y="28"/>
                  </a:lnTo>
                  <a:lnTo>
                    <a:pt x="51" y="7"/>
                  </a:lnTo>
                  <a:close/>
                </a:path>
              </a:pathLst>
            </a:custGeom>
            <a:solidFill>
              <a:srgbClr val="000000"/>
            </a:solidFill>
            <a:ln w="9525">
              <a:noFill/>
              <a:round/>
              <a:headEnd/>
              <a:tailEnd/>
            </a:ln>
          </p:spPr>
          <p:txBody>
            <a:bodyPr/>
            <a:lstStyle/>
            <a:p>
              <a:endParaRPr lang="en-US" dirty="0"/>
            </a:p>
          </p:txBody>
        </p:sp>
        <p:sp>
          <p:nvSpPr>
            <p:cNvPr id="28714" name="Freeform 39"/>
            <p:cNvSpPr>
              <a:spLocks/>
            </p:cNvSpPr>
            <p:nvPr/>
          </p:nvSpPr>
          <p:spPr bwMode="auto">
            <a:xfrm>
              <a:off x="5039" y="3457"/>
              <a:ext cx="65" cy="22"/>
            </a:xfrm>
            <a:custGeom>
              <a:avLst/>
              <a:gdLst>
                <a:gd name="T0" fmla="*/ 57 w 65"/>
                <a:gd name="T1" fmla="*/ 7 h 22"/>
                <a:gd name="T2" fmla="*/ 0 w 65"/>
                <a:gd name="T3" fmla="*/ 0 h 22"/>
                <a:gd name="T4" fmla="*/ 7 w 65"/>
                <a:gd name="T5" fmla="*/ 15 h 22"/>
                <a:gd name="T6" fmla="*/ 65 w 65"/>
                <a:gd name="T7" fmla="*/ 22 h 22"/>
                <a:gd name="T8" fmla="*/ 57 w 65"/>
                <a:gd name="T9" fmla="*/ 7 h 22"/>
                <a:gd name="T10" fmla="*/ 0 60000 65536"/>
                <a:gd name="T11" fmla="*/ 0 60000 65536"/>
                <a:gd name="T12" fmla="*/ 0 60000 65536"/>
                <a:gd name="T13" fmla="*/ 0 60000 65536"/>
                <a:gd name="T14" fmla="*/ 0 60000 65536"/>
                <a:gd name="T15" fmla="*/ 0 w 65"/>
                <a:gd name="T16" fmla="*/ 0 h 22"/>
                <a:gd name="T17" fmla="*/ 65 w 65"/>
                <a:gd name="T18" fmla="*/ 22 h 22"/>
              </a:gdLst>
              <a:ahLst/>
              <a:cxnLst>
                <a:cxn ang="T10">
                  <a:pos x="T0" y="T1"/>
                </a:cxn>
                <a:cxn ang="T11">
                  <a:pos x="T2" y="T3"/>
                </a:cxn>
                <a:cxn ang="T12">
                  <a:pos x="T4" y="T5"/>
                </a:cxn>
                <a:cxn ang="T13">
                  <a:pos x="T6" y="T7"/>
                </a:cxn>
                <a:cxn ang="T14">
                  <a:pos x="T8" y="T9"/>
                </a:cxn>
              </a:cxnLst>
              <a:rect l="T15" t="T16" r="T17" b="T18"/>
              <a:pathLst>
                <a:path w="65" h="22">
                  <a:moveTo>
                    <a:pt x="57" y="7"/>
                  </a:moveTo>
                  <a:lnTo>
                    <a:pt x="0" y="0"/>
                  </a:lnTo>
                  <a:lnTo>
                    <a:pt x="7" y="15"/>
                  </a:lnTo>
                  <a:lnTo>
                    <a:pt x="65" y="22"/>
                  </a:lnTo>
                  <a:lnTo>
                    <a:pt x="57" y="7"/>
                  </a:lnTo>
                  <a:close/>
                </a:path>
              </a:pathLst>
            </a:custGeom>
            <a:solidFill>
              <a:srgbClr val="000000"/>
            </a:solidFill>
            <a:ln w="9525">
              <a:noFill/>
              <a:round/>
              <a:headEnd/>
              <a:tailEnd/>
            </a:ln>
          </p:spPr>
          <p:txBody>
            <a:bodyPr/>
            <a:lstStyle/>
            <a:p>
              <a:endParaRPr lang="en-US" dirty="0"/>
            </a:p>
          </p:txBody>
        </p:sp>
        <p:sp>
          <p:nvSpPr>
            <p:cNvPr id="28715" name="Freeform 40"/>
            <p:cNvSpPr>
              <a:spLocks/>
            </p:cNvSpPr>
            <p:nvPr/>
          </p:nvSpPr>
          <p:spPr bwMode="auto">
            <a:xfrm>
              <a:off x="5060" y="3529"/>
              <a:ext cx="36" cy="22"/>
            </a:xfrm>
            <a:custGeom>
              <a:avLst/>
              <a:gdLst>
                <a:gd name="T0" fmla="*/ 36 w 36"/>
                <a:gd name="T1" fmla="*/ 0 h 22"/>
                <a:gd name="T2" fmla="*/ 0 w 36"/>
                <a:gd name="T3" fmla="*/ 7 h 22"/>
                <a:gd name="T4" fmla="*/ 8 w 36"/>
                <a:gd name="T5" fmla="*/ 22 h 22"/>
                <a:gd name="T6" fmla="*/ 36 w 36"/>
                <a:gd name="T7" fmla="*/ 22 h 22"/>
                <a:gd name="T8" fmla="*/ 36 w 36"/>
                <a:gd name="T9" fmla="*/ 0 h 22"/>
                <a:gd name="T10" fmla="*/ 0 60000 65536"/>
                <a:gd name="T11" fmla="*/ 0 60000 65536"/>
                <a:gd name="T12" fmla="*/ 0 60000 65536"/>
                <a:gd name="T13" fmla="*/ 0 60000 65536"/>
                <a:gd name="T14" fmla="*/ 0 60000 65536"/>
                <a:gd name="T15" fmla="*/ 0 w 36"/>
                <a:gd name="T16" fmla="*/ 0 h 22"/>
                <a:gd name="T17" fmla="*/ 36 w 36"/>
                <a:gd name="T18" fmla="*/ 22 h 22"/>
              </a:gdLst>
              <a:ahLst/>
              <a:cxnLst>
                <a:cxn ang="T10">
                  <a:pos x="T0" y="T1"/>
                </a:cxn>
                <a:cxn ang="T11">
                  <a:pos x="T2" y="T3"/>
                </a:cxn>
                <a:cxn ang="T12">
                  <a:pos x="T4" y="T5"/>
                </a:cxn>
                <a:cxn ang="T13">
                  <a:pos x="T6" y="T7"/>
                </a:cxn>
                <a:cxn ang="T14">
                  <a:pos x="T8" y="T9"/>
                </a:cxn>
              </a:cxnLst>
              <a:rect l="T15" t="T16" r="T17" b="T18"/>
              <a:pathLst>
                <a:path w="36" h="22">
                  <a:moveTo>
                    <a:pt x="36" y="0"/>
                  </a:moveTo>
                  <a:lnTo>
                    <a:pt x="0" y="7"/>
                  </a:lnTo>
                  <a:lnTo>
                    <a:pt x="8" y="22"/>
                  </a:lnTo>
                  <a:lnTo>
                    <a:pt x="36" y="22"/>
                  </a:lnTo>
                  <a:lnTo>
                    <a:pt x="36" y="0"/>
                  </a:lnTo>
                  <a:close/>
                </a:path>
              </a:pathLst>
            </a:custGeom>
            <a:solidFill>
              <a:srgbClr val="000000"/>
            </a:solidFill>
            <a:ln w="9525">
              <a:noFill/>
              <a:round/>
              <a:headEnd/>
              <a:tailEnd/>
            </a:ln>
          </p:spPr>
          <p:txBody>
            <a:bodyPr/>
            <a:lstStyle/>
            <a:p>
              <a:endParaRPr lang="en-US" dirty="0"/>
            </a:p>
          </p:txBody>
        </p:sp>
        <p:sp>
          <p:nvSpPr>
            <p:cNvPr id="28716" name="Freeform 41"/>
            <p:cNvSpPr>
              <a:spLocks/>
            </p:cNvSpPr>
            <p:nvPr/>
          </p:nvSpPr>
          <p:spPr bwMode="auto">
            <a:xfrm>
              <a:off x="5082" y="3587"/>
              <a:ext cx="58" cy="21"/>
            </a:xfrm>
            <a:custGeom>
              <a:avLst/>
              <a:gdLst>
                <a:gd name="T0" fmla="*/ 50 w 58"/>
                <a:gd name="T1" fmla="*/ 0 h 21"/>
                <a:gd name="T2" fmla="*/ 0 w 58"/>
                <a:gd name="T3" fmla="*/ 7 h 21"/>
                <a:gd name="T4" fmla="*/ 0 w 58"/>
                <a:gd name="T5" fmla="*/ 21 h 21"/>
                <a:gd name="T6" fmla="*/ 58 w 58"/>
                <a:gd name="T7" fmla="*/ 21 h 21"/>
                <a:gd name="T8" fmla="*/ 50 w 58"/>
                <a:gd name="T9" fmla="*/ 0 h 21"/>
                <a:gd name="T10" fmla="*/ 0 60000 65536"/>
                <a:gd name="T11" fmla="*/ 0 60000 65536"/>
                <a:gd name="T12" fmla="*/ 0 60000 65536"/>
                <a:gd name="T13" fmla="*/ 0 60000 65536"/>
                <a:gd name="T14" fmla="*/ 0 60000 65536"/>
                <a:gd name="T15" fmla="*/ 0 w 58"/>
                <a:gd name="T16" fmla="*/ 0 h 21"/>
                <a:gd name="T17" fmla="*/ 58 w 58"/>
                <a:gd name="T18" fmla="*/ 21 h 21"/>
              </a:gdLst>
              <a:ahLst/>
              <a:cxnLst>
                <a:cxn ang="T10">
                  <a:pos x="T0" y="T1"/>
                </a:cxn>
                <a:cxn ang="T11">
                  <a:pos x="T2" y="T3"/>
                </a:cxn>
                <a:cxn ang="T12">
                  <a:pos x="T4" y="T5"/>
                </a:cxn>
                <a:cxn ang="T13">
                  <a:pos x="T6" y="T7"/>
                </a:cxn>
                <a:cxn ang="T14">
                  <a:pos x="T8" y="T9"/>
                </a:cxn>
              </a:cxnLst>
              <a:rect l="T15" t="T16" r="T17" b="T18"/>
              <a:pathLst>
                <a:path w="58" h="21">
                  <a:moveTo>
                    <a:pt x="50" y="0"/>
                  </a:moveTo>
                  <a:lnTo>
                    <a:pt x="0" y="7"/>
                  </a:lnTo>
                  <a:lnTo>
                    <a:pt x="0" y="21"/>
                  </a:lnTo>
                  <a:lnTo>
                    <a:pt x="58" y="21"/>
                  </a:lnTo>
                  <a:lnTo>
                    <a:pt x="50" y="0"/>
                  </a:lnTo>
                  <a:close/>
                </a:path>
              </a:pathLst>
            </a:custGeom>
            <a:solidFill>
              <a:srgbClr val="000000"/>
            </a:solidFill>
            <a:ln w="9525">
              <a:noFill/>
              <a:round/>
              <a:headEnd/>
              <a:tailEnd/>
            </a:ln>
          </p:spPr>
          <p:txBody>
            <a:bodyPr/>
            <a:lstStyle/>
            <a:p>
              <a:endParaRPr lang="en-US" dirty="0"/>
            </a:p>
          </p:txBody>
        </p:sp>
        <p:sp>
          <p:nvSpPr>
            <p:cNvPr id="28717" name="Freeform 42"/>
            <p:cNvSpPr>
              <a:spLocks/>
            </p:cNvSpPr>
            <p:nvPr/>
          </p:nvSpPr>
          <p:spPr bwMode="auto">
            <a:xfrm>
              <a:off x="5096" y="3637"/>
              <a:ext cx="51" cy="22"/>
            </a:xfrm>
            <a:custGeom>
              <a:avLst/>
              <a:gdLst>
                <a:gd name="T0" fmla="*/ 51 w 51"/>
                <a:gd name="T1" fmla="*/ 7 h 22"/>
                <a:gd name="T2" fmla="*/ 0 w 51"/>
                <a:gd name="T3" fmla="*/ 0 h 22"/>
                <a:gd name="T4" fmla="*/ 0 w 51"/>
                <a:gd name="T5" fmla="*/ 7 h 22"/>
                <a:gd name="T6" fmla="*/ 51 w 51"/>
                <a:gd name="T7" fmla="*/ 22 h 22"/>
                <a:gd name="T8" fmla="*/ 51 w 51"/>
                <a:gd name="T9" fmla="*/ 7 h 22"/>
                <a:gd name="T10" fmla="*/ 0 60000 65536"/>
                <a:gd name="T11" fmla="*/ 0 60000 65536"/>
                <a:gd name="T12" fmla="*/ 0 60000 65536"/>
                <a:gd name="T13" fmla="*/ 0 60000 65536"/>
                <a:gd name="T14" fmla="*/ 0 60000 65536"/>
                <a:gd name="T15" fmla="*/ 0 w 51"/>
                <a:gd name="T16" fmla="*/ 0 h 22"/>
                <a:gd name="T17" fmla="*/ 51 w 51"/>
                <a:gd name="T18" fmla="*/ 22 h 22"/>
              </a:gdLst>
              <a:ahLst/>
              <a:cxnLst>
                <a:cxn ang="T10">
                  <a:pos x="T0" y="T1"/>
                </a:cxn>
                <a:cxn ang="T11">
                  <a:pos x="T2" y="T3"/>
                </a:cxn>
                <a:cxn ang="T12">
                  <a:pos x="T4" y="T5"/>
                </a:cxn>
                <a:cxn ang="T13">
                  <a:pos x="T6" y="T7"/>
                </a:cxn>
                <a:cxn ang="T14">
                  <a:pos x="T8" y="T9"/>
                </a:cxn>
              </a:cxnLst>
              <a:rect l="T15" t="T16" r="T17" b="T18"/>
              <a:pathLst>
                <a:path w="51" h="22">
                  <a:moveTo>
                    <a:pt x="51" y="7"/>
                  </a:moveTo>
                  <a:lnTo>
                    <a:pt x="0" y="0"/>
                  </a:lnTo>
                  <a:lnTo>
                    <a:pt x="0" y="7"/>
                  </a:lnTo>
                  <a:lnTo>
                    <a:pt x="51" y="22"/>
                  </a:lnTo>
                  <a:lnTo>
                    <a:pt x="51" y="7"/>
                  </a:lnTo>
                  <a:close/>
                </a:path>
              </a:pathLst>
            </a:custGeom>
            <a:solidFill>
              <a:srgbClr val="000000"/>
            </a:solidFill>
            <a:ln w="9525">
              <a:noFill/>
              <a:round/>
              <a:headEnd/>
              <a:tailEnd/>
            </a:ln>
          </p:spPr>
          <p:txBody>
            <a:bodyPr/>
            <a:lstStyle/>
            <a:p>
              <a:endParaRPr lang="en-US" dirty="0"/>
            </a:p>
          </p:txBody>
        </p:sp>
        <p:sp>
          <p:nvSpPr>
            <p:cNvPr id="28718" name="Freeform 43"/>
            <p:cNvSpPr>
              <a:spLocks/>
            </p:cNvSpPr>
            <p:nvPr/>
          </p:nvSpPr>
          <p:spPr bwMode="auto">
            <a:xfrm>
              <a:off x="4521" y="3155"/>
              <a:ext cx="216" cy="180"/>
            </a:xfrm>
            <a:custGeom>
              <a:avLst/>
              <a:gdLst>
                <a:gd name="T0" fmla="*/ 129 w 216"/>
                <a:gd name="T1" fmla="*/ 87 h 180"/>
                <a:gd name="T2" fmla="*/ 129 w 216"/>
                <a:gd name="T3" fmla="*/ 58 h 180"/>
                <a:gd name="T4" fmla="*/ 129 w 216"/>
                <a:gd name="T5" fmla="*/ 36 h 180"/>
                <a:gd name="T6" fmla="*/ 115 w 216"/>
                <a:gd name="T7" fmla="*/ 15 h 180"/>
                <a:gd name="T8" fmla="*/ 101 w 216"/>
                <a:gd name="T9" fmla="*/ 7 h 180"/>
                <a:gd name="T10" fmla="*/ 86 w 216"/>
                <a:gd name="T11" fmla="*/ 0 h 180"/>
                <a:gd name="T12" fmla="*/ 58 w 216"/>
                <a:gd name="T13" fmla="*/ 0 h 180"/>
                <a:gd name="T14" fmla="*/ 36 w 216"/>
                <a:gd name="T15" fmla="*/ 7 h 180"/>
                <a:gd name="T16" fmla="*/ 22 w 216"/>
                <a:gd name="T17" fmla="*/ 29 h 180"/>
                <a:gd name="T18" fmla="*/ 7 w 216"/>
                <a:gd name="T19" fmla="*/ 58 h 180"/>
                <a:gd name="T20" fmla="*/ 0 w 216"/>
                <a:gd name="T21" fmla="*/ 94 h 180"/>
                <a:gd name="T22" fmla="*/ 0 w 216"/>
                <a:gd name="T23" fmla="*/ 122 h 180"/>
                <a:gd name="T24" fmla="*/ 14 w 216"/>
                <a:gd name="T25" fmla="*/ 151 h 180"/>
                <a:gd name="T26" fmla="*/ 29 w 216"/>
                <a:gd name="T27" fmla="*/ 166 h 180"/>
                <a:gd name="T28" fmla="*/ 50 w 216"/>
                <a:gd name="T29" fmla="*/ 180 h 180"/>
                <a:gd name="T30" fmla="*/ 72 w 216"/>
                <a:gd name="T31" fmla="*/ 180 h 180"/>
                <a:gd name="T32" fmla="*/ 94 w 216"/>
                <a:gd name="T33" fmla="*/ 180 h 180"/>
                <a:gd name="T34" fmla="*/ 108 w 216"/>
                <a:gd name="T35" fmla="*/ 166 h 180"/>
                <a:gd name="T36" fmla="*/ 115 w 216"/>
                <a:gd name="T37" fmla="*/ 151 h 180"/>
                <a:gd name="T38" fmla="*/ 122 w 216"/>
                <a:gd name="T39" fmla="*/ 130 h 180"/>
                <a:gd name="T40" fmla="*/ 129 w 216"/>
                <a:gd name="T41" fmla="*/ 122 h 180"/>
                <a:gd name="T42" fmla="*/ 158 w 216"/>
                <a:gd name="T43" fmla="*/ 122 h 180"/>
                <a:gd name="T44" fmla="*/ 194 w 216"/>
                <a:gd name="T45" fmla="*/ 130 h 180"/>
                <a:gd name="T46" fmla="*/ 209 w 216"/>
                <a:gd name="T47" fmla="*/ 130 h 180"/>
                <a:gd name="T48" fmla="*/ 216 w 216"/>
                <a:gd name="T49" fmla="*/ 122 h 180"/>
                <a:gd name="T50" fmla="*/ 209 w 216"/>
                <a:gd name="T51" fmla="*/ 115 h 180"/>
                <a:gd name="T52" fmla="*/ 209 w 216"/>
                <a:gd name="T53" fmla="*/ 101 h 180"/>
                <a:gd name="T54" fmla="*/ 187 w 216"/>
                <a:gd name="T55" fmla="*/ 101 h 180"/>
                <a:gd name="T56" fmla="*/ 158 w 216"/>
                <a:gd name="T57" fmla="*/ 101 h 180"/>
                <a:gd name="T58" fmla="*/ 129 w 216"/>
                <a:gd name="T59" fmla="*/ 87 h 18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
                <a:gd name="T91" fmla="*/ 0 h 180"/>
                <a:gd name="T92" fmla="*/ 216 w 216"/>
                <a:gd name="T93" fmla="*/ 180 h 18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 h="180">
                  <a:moveTo>
                    <a:pt x="129" y="87"/>
                  </a:moveTo>
                  <a:lnTo>
                    <a:pt x="129" y="58"/>
                  </a:lnTo>
                  <a:lnTo>
                    <a:pt x="129" y="36"/>
                  </a:lnTo>
                  <a:lnTo>
                    <a:pt x="115" y="15"/>
                  </a:lnTo>
                  <a:lnTo>
                    <a:pt x="101" y="7"/>
                  </a:lnTo>
                  <a:lnTo>
                    <a:pt x="86" y="0"/>
                  </a:lnTo>
                  <a:lnTo>
                    <a:pt x="58" y="0"/>
                  </a:lnTo>
                  <a:lnTo>
                    <a:pt x="36" y="7"/>
                  </a:lnTo>
                  <a:lnTo>
                    <a:pt x="22" y="29"/>
                  </a:lnTo>
                  <a:lnTo>
                    <a:pt x="7" y="58"/>
                  </a:lnTo>
                  <a:lnTo>
                    <a:pt x="0" y="94"/>
                  </a:lnTo>
                  <a:lnTo>
                    <a:pt x="0" y="122"/>
                  </a:lnTo>
                  <a:lnTo>
                    <a:pt x="14" y="151"/>
                  </a:lnTo>
                  <a:lnTo>
                    <a:pt x="29" y="166"/>
                  </a:lnTo>
                  <a:lnTo>
                    <a:pt x="50" y="180"/>
                  </a:lnTo>
                  <a:lnTo>
                    <a:pt x="72" y="180"/>
                  </a:lnTo>
                  <a:lnTo>
                    <a:pt x="94" y="180"/>
                  </a:lnTo>
                  <a:lnTo>
                    <a:pt x="108" y="166"/>
                  </a:lnTo>
                  <a:lnTo>
                    <a:pt x="115" y="151"/>
                  </a:lnTo>
                  <a:lnTo>
                    <a:pt x="122" y="130"/>
                  </a:lnTo>
                  <a:lnTo>
                    <a:pt x="129" y="122"/>
                  </a:lnTo>
                  <a:lnTo>
                    <a:pt x="158" y="122"/>
                  </a:lnTo>
                  <a:lnTo>
                    <a:pt x="194" y="130"/>
                  </a:lnTo>
                  <a:lnTo>
                    <a:pt x="209" y="130"/>
                  </a:lnTo>
                  <a:lnTo>
                    <a:pt x="216" y="122"/>
                  </a:lnTo>
                  <a:lnTo>
                    <a:pt x="209" y="115"/>
                  </a:lnTo>
                  <a:lnTo>
                    <a:pt x="209" y="101"/>
                  </a:lnTo>
                  <a:lnTo>
                    <a:pt x="187" y="101"/>
                  </a:lnTo>
                  <a:lnTo>
                    <a:pt x="158" y="101"/>
                  </a:lnTo>
                  <a:lnTo>
                    <a:pt x="129" y="87"/>
                  </a:lnTo>
                  <a:close/>
                </a:path>
              </a:pathLst>
            </a:custGeom>
            <a:solidFill>
              <a:srgbClr val="000000"/>
            </a:solidFill>
            <a:ln w="9525">
              <a:noFill/>
              <a:round/>
              <a:headEnd/>
              <a:tailEnd/>
            </a:ln>
          </p:spPr>
          <p:txBody>
            <a:bodyPr/>
            <a:lstStyle/>
            <a:p>
              <a:endParaRPr lang="en-US" dirty="0"/>
            </a:p>
          </p:txBody>
        </p:sp>
        <p:sp>
          <p:nvSpPr>
            <p:cNvPr id="28719" name="Freeform 44"/>
            <p:cNvSpPr>
              <a:spLocks/>
            </p:cNvSpPr>
            <p:nvPr/>
          </p:nvSpPr>
          <p:spPr bwMode="auto">
            <a:xfrm>
              <a:off x="4449" y="3342"/>
              <a:ext cx="173" cy="324"/>
            </a:xfrm>
            <a:custGeom>
              <a:avLst/>
              <a:gdLst>
                <a:gd name="T0" fmla="*/ 14 w 173"/>
                <a:gd name="T1" fmla="*/ 65 h 324"/>
                <a:gd name="T2" fmla="*/ 43 w 173"/>
                <a:gd name="T3" fmla="*/ 22 h 324"/>
                <a:gd name="T4" fmla="*/ 65 w 173"/>
                <a:gd name="T5" fmla="*/ 0 h 324"/>
                <a:gd name="T6" fmla="*/ 94 w 173"/>
                <a:gd name="T7" fmla="*/ 0 h 324"/>
                <a:gd name="T8" fmla="*/ 115 w 173"/>
                <a:gd name="T9" fmla="*/ 0 h 324"/>
                <a:gd name="T10" fmla="*/ 144 w 173"/>
                <a:gd name="T11" fmla="*/ 7 h 324"/>
                <a:gd name="T12" fmla="*/ 158 w 173"/>
                <a:gd name="T13" fmla="*/ 22 h 324"/>
                <a:gd name="T14" fmla="*/ 173 w 173"/>
                <a:gd name="T15" fmla="*/ 36 h 324"/>
                <a:gd name="T16" fmla="*/ 173 w 173"/>
                <a:gd name="T17" fmla="*/ 58 h 324"/>
                <a:gd name="T18" fmla="*/ 158 w 173"/>
                <a:gd name="T19" fmla="*/ 72 h 324"/>
                <a:gd name="T20" fmla="*/ 144 w 173"/>
                <a:gd name="T21" fmla="*/ 101 h 324"/>
                <a:gd name="T22" fmla="*/ 137 w 173"/>
                <a:gd name="T23" fmla="*/ 122 h 324"/>
                <a:gd name="T24" fmla="*/ 137 w 173"/>
                <a:gd name="T25" fmla="*/ 144 h 324"/>
                <a:gd name="T26" fmla="*/ 130 w 173"/>
                <a:gd name="T27" fmla="*/ 166 h 324"/>
                <a:gd name="T28" fmla="*/ 137 w 173"/>
                <a:gd name="T29" fmla="*/ 187 h 324"/>
                <a:gd name="T30" fmla="*/ 151 w 173"/>
                <a:gd name="T31" fmla="*/ 216 h 324"/>
                <a:gd name="T32" fmla="*/ 166 w 173"/>
                <a:gd name="T33" fmla="*/ 245 h 324"/>
                <a:gd name="T34" fmla="*/ 166 w 173"/>
                <a:gd name="T35" fmla="*/ 266 h 324"/>
                <a:gd name="T36" fmla="*/ 166 w 173"/>
                <a:gd name="T37" fmla="*/ 288 h 324"/>
                <a:gd name="T38" fmla="*/ 151 w 173"/>
                <a:gd name="T39" fmla="*/ 302 h 324"/>
                <a:gd name="T40" fmla="*/ 130 w 173"/>
                <a:gd name="T41" fmla="*/ 317 h 324"/>
                <a:gd name="T42" fmla="*/ 115 w 173"/>
                <a:gd name="T43" fmla="*/ 324 h 324"/>
                <a:gd name="T44" fmla="*/ 86 w 173"/>
                <a:gd name="T45" fmla="*/ 324 h 324"/>
                <a:gd name="T46" fmla="*/ 65 w 173"/>
                <a:gd name="T47" fmla="*/ 317 h 324"/>
                <a:gd name="T48" fmla="*/ 29 w 173"/>
                <a:gd name="T49" fmla="*/ 302 h 324"/>
                <a:gd name="T50" fmla="*/ 14 w 173"/>
                <a:gd name="T51" fmla="*/ 266 h 324"/>
                <a:gd name="T52" fmla="*/ 7 w 173"/>
                <a:gd name="T53" fmla="*/ 245 h 324"/>
                <a:gd name="T54" fmla="*/ 7 w 173"/>
                <a:gd name="T55" fmla="*/ 216 h 324"/>
                <a:gd name="T56" fmla="*/ 7 w 173"/>
                <a:gd name="T57" fmla="*/ 187 h 324"/>
                <a:gd name="T58" fmla="*/ 0 w 173"/>
                <a:gd name="T59" fmla="*/ 144 h 324"/>
                <a:gd name="T60" fmla="*/ 7 w 173"/>
                <a:gd name="T61" fmla="*/ 108 h 324"/>
                <a:gd name="T62" fmla="*/ 7 w 173"/>
                <a:gd name="T63" fmla="*/ 79 h 324"/>
                <a:gd name="T64" fmla="*/ 14 w 173"/>
                <a:gd name="T65" fmla="*/ 65 h 3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3"/>
                <a:gd name="T100" fmla="*/ 0 h 324"/>
                <a:gd name="T101" fmla="*/ 173 w 173"/>
                <a:gd name="T102" fmla="*/ 324 h 3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3" h="324">
                  <a:moveTo>
                    <a:pt x="14" y="65"/>
                  </a:moveTo>
                  <a:lnTo>
                    <a:pt x="43" y="22"/>
                  </a:lnTo>
                  <a:lnTo>
                    <a:pt x="65" y="0"/>
                  </a:lnTo>
                  <a:lnTo>
                    <a:pt x="94" y="0"/>
                  </a:lnTo>
                  <a:lnTo>
                    <a:pt x="115" y="0"/>
                  </a:lnTo>
                  <a:lnTo>
                    <a:pt x="144" y="7"/>
                  </a:lnTo>
                  <a:lnTo>
                    <a:pt x="158" y="22"/>
                  </a:lnTo>
                  <a:lnTo>
                    <a:pt x="173" y="36"/>
                  </a:lnTo>
                  <a:lnTo>
                    <a:pt x="173" y="58"/>
                  </a:lnTo>
                  <a:lnTo>
                    <a:pt x="158" y="72"/>
                  </a:lnTo>
                  <a:lnTo>
                    <a:pt x="144" y="101"/>
                  </a:lnTo>
                  <a:lnTo>
                    <a:pt x="137" y="122"/>
                  </a:lnTo>
                  <a:lnTo>
                    <a:pt x="137" y="144"/>
                  </a:lnTo>
                  <a:lnTo>
                    <a:pt x="130" y="166"/>
                  </a:lnTo>
                  <a:lnTo>
                    <a:pt x="137" y="187"/>
                  </a:lnTo>
                  <a:lnTo>
                    <a:pt x="151" y="216"/>
                  </a:lnTo>
                  <a:lnTo>
                    <a:pt x="166" y="245"/>
                  </a:lnTo>
                  <a:lnTo>
                    <a:pt x="166" y="266"/>
                  </a:lnTo>
                  <a:lnTo>
                    <a:pt x="166" y="288"/>
                  </a:lnTo>
                  <a:lnTo>
                    <a:pt x="151" y="302"/>
                  </a:lnTo>
                  <a:lnTo>
                    <a:pt x="130" y="317"/>
                  </a:lnTo>
                  <a:lnTo>
                    <a:pt x="115" y="324"/>
                  </a:lnTo>
                  <a:lnTo>
                    <a:pt x="86" y="324"/>
                  </a:lnTo>
                  <a:lnTo>
                    <a:pt x="65" y="317"/>
                  </a:lnTo>
                  <a:lnTo>
                    <a:pt x="29" y="302"/>
                  </a:lnTo>
                  <a:lnTo>
                    <a:pt x="14" y="266"/>
                  </a:lnTo>
                  <a:lnTo>
                    <a:pt x="7" y="245"/>
                  </a:lnTo>
                  <a:lnTo>
                    <a:pt x="7" y="216"/>
                  </a:lnTo>
                  <a:lnTo>
                    <a:pt x="7" y="187"/>
                  </a:lnTo>
                  <a:lnTo>
                    <a:pt x="0" y="144"/>
                  </a:lnTo>
                  <a:lnTo>
                    <a:pt x="7" y="108"/>
                  </a:lnTo>
                  <a:lnTo>
                    <a:pt x="7" y="79"/>
                  </a:lnTo>
                  <a:lnTo>
                    <a:pt x="14" y="65"/>
                  </a:lnTo>
                  <a:close/>
                </a:path>
              </a:pathLst>
            </a:custGeom>
            <a:solidFill>
              <a:srgbClr val="000000"/>
            </a:solidFill>
            <a:ln w="9525">
              <a:noFill/>
              <a:round/>
              <a:headEnd/>
              <a:tailEnd/>
            </a:ln>
          </p:spPr>
          <p:txBody>
            <a:bodyPr/>
            <a:lstStyle/>
            <a:p>
              <a:endParaRPr lang="en-US" dirty="0"/>
            </a:p>
          </p:txBody>
        </p:sp>
        <p:sp>
          <p:nvSpPr>
            <p:cNvPr id="28720" name="Freeform 45"/>
            <p:cNvSpPr>
              <a:spLocks/>
            </p:cNvSpPr>
            <p:nvPr/>
          </p:nvSpPr>
          <p:spPr bwMode="auto">
            <a:xfrm>
              <a:off x="4025" y="3256"/>
              <a:ext cx="503" cy="194"/>
            </a:xfrm>
            <a:custGeom>
              <a:avLst/>
              <a:gdLst>
                <a:gd name="T0" fmla="*/ 438 w 503"/>
                <a:gd name="T1" fmla="*/ 115 h 194"/>
                <a:gd name="T2" fmla="*/ 467 w 503"/>
                <a:gd name="T3" fmla="*/ 101 h 194"/>
                <a:gd name="T4" fmla="*/ 496 w 503"/>
                <a:gd name="T5" fmla="*/ 93 h 194"/>
                <a:gd name="T6" fmla="*/ 503 w 503"/>
                <a:gd name="T7" fmla="*/ 101 h 194"/>
                <a:gd name="T8" fmla="*/ 503 w 503"/>
                <a:gd name="T9" fmla="*/ 122 h 194"/>
                <a:gd name="T10" fmla="*/ 482 w 503"/>
                <a:gd name="T11" fmla="*/ 151 h 194"/>
                <a:gd name="T12" fmla="*/ 460 w 503"/>
                <a:gd name="T13" fmla="*/ 151 h 194"/>
                <a:gd name="T14" fmla="*/ 395 w 503"/>
                <a:gd name="T15" fmla="*/ 173 h 194"/>
                <a:gd name="T16" fmla="*/ 331 w 503"/>
                <a:gd name="T17" fmla="*/ 187 h 194"/>
                <a:gd name="T18" fmla="*/ 273 w 503"/>
                <a:gd name="T19" fmla="*/ 194 h 194"/>
                <a:gd name="T20" fmla="*/ 230 w 503"/>
                <a:gd name="T21" fmla="*/ 187 h 194"/>
                <a:gd name="T22" fmla="*/ 172 w 503"/>
                <a:gd name="T23" fmla="*/ 173 h 194"/>
                <a:gd name="T24" fmla="*/ 108 w 503"/>
                <a:gd name="T25" fmla="*/ 129 h 194"/>
                <a:gd name="T26" fmla="*/ 72 w 503"/>
                <a:gd name="T27" fmla="*/ 101 h 194"/>
                <a:gd name="T28" fmla="*/ 50 w 503"/>
                <a:gd name="T29" fmla="*/ 86 h 194"/>
                <a:gd name="T30" fmla="*/ 28 w 503"/>
                <a:gd name="T31" fmla="*/ 79 h 194"/>
                <a:gd name="T32" fmla="*/ 14 w 503"/>
                <a:gd name="T33" fmla="*/ 79 h 194"/>
                <a:gd name="T34" fmla="*/ 0 w 503"/>
                <a:gd name="T35" fmla="*/ 57 h 194"/>
                <a:gd name="T36" fmla="*/ 0 w 503"/>
                <a:gd name="T37" fmla="*/ 29 h 194"/>
                <a:gd name="T38" fmla="*/ 7 w 503"/>
                <a:gd name="T39" fmla="*/ 14 h 194"/>
                <a:gd name="T40" fmla="*/ 14 w 503"/>
                <a:gd name="T41" fmla="*/ 0 h 194"/>
                <a:gd name="T42" fmla="*/ 28 w 503"/>
                <a:gd name="T43" fmla="*/ 0 h 194"/>
                <a:gd name="T44" fmla="*/ 36 w 503"/>
                <a:gd name="T45" fmla="*/ 29 h 194"/>
                <a:gd name="T46" fmla="*/ 36 w 503"/>
                <a:gd name="T47" fmla="*/ 50 h 194"/>
                <a:gd name="T48" fmla="*/ 57 w 503"/>
                <a:gd name="T49" fmla="*/ 65 h 194"/>
                <a:gd name="T50" fmla="*/ 72 w 503"/>
                <a:gd name="T51" fmla="*/ 65 h 194"/>
                <a:gd name="T52" fmla="*/ 79 w 503"/>
                <a:gd name="T53" fmla="*/ 57 h 194"/>
                <a:gd name="T54" fmla="*/ 86 w 503"/>
                <a:gd name="T55" fmla="*/ 43 h 194"/>
                <a:gd name="T56" fmla="*/ 108 w 503"/>
                <a:gd name="T57" fmla="*/ 43 h 194"/>
                <a:gd name="T58" fmla="*/ 108 w 503"/>
                <a:gd name="T59" fmla="*/ 72 h 194"/>
                <a:gd name="T60" fmla="*/ 93 w 503"/>
                <a:gd name="T61" fmla="*/ 86 h 194"/>
                <a:gd name="T62" fmla="*/ 122 w 503"/>
                <a:gd name="T63" fmla="*/ 115 h 194"/>
                <a:gd name="T64" fmla="*/ 172 w 503"/>
                <a:gd name="T65" fmla="*/ 129 h 194"/>
                <a:gd name="T66" fmla="*/ 208 w 503"/>
                <a:gd name="T67" fmla="*/ 144 h 194"/>
                <a:gd name="T68" fmla="*/ 251 w 503"/>
                <a:gd name="T69" fmla="*/ 151 h 194"/>
                <a:gd name="T70" fmla="*/ 280 w 503"/>
                <a:gd name="T71" fmla="*/ 151 h 194"/>
                <a:gd name="T72" fmla="*/ 316 w 503"/>
                <a:gd name="T73" fmla="*/ 144 h 194"/>
                <a:gd name="T74" fmla="*/ 359 w 503"/>
                <a:gd name="T75" fmla="*/ 137 h 194"/>
                <a:gd name="T76" fmla="*/ 402 w 503"/>
                <a:gd name="T77" fmla="*/ 122 h 194"/>
                <a:gd name="T78" fmla="*/ 438 w 503"/>
                <a:gd name="T79" fmla="*/ 115 h 19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03"/>
                <a:gd name="T121" fmla="*/ 0 h 194"/>
                <a:gd name="T122" fmla="*/ 503 w 503"/>
                <a:gd name="T123" fmla="*/ 194 h 19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03" h="194">
                  <a:moveTo>
                    <a:pt x="438" y="115"/>
                  </a:moveTo>
                  <a:lnTo>
                    <a:pt x="467" y="101"/>
                  </a:lnTo>
                  <a:lnTo>
                    <a:pt x="496" y="93"/>
                  </a:lnTo>
                  <a:lnTo>
                    <a:pt x="503" y="101"/>
                  </a:lnTo>
                  <a:lnTo>
                    <a:pt x="503" y="122"/>
                  </a:lnTo>
                  <a:lnTo>
                    <a:pt x="482" y="151"/>
                  </a:lnTo>
                  <a:lnTo>
                    <a:pt x="460" y="151"/>
                  </a:lnTo>
                  <a:lnTo>
                    <a:pt x="395" y="173"/>
                  </a:lnTo>
                  <a:lnTo>
                    <a:pt x="331" y="187"/>
                  </a:lnTo>
                  <a:lnTo>
                    <a:pt x="273" y="194"/>
                  </a:lnTo>
                  <a:lnTo>
                    <a:pt x="230" y="187"/>
                  </a:lnTo>
                  <a:lnTo>
                    <a:pt x="172" y="173"/>
                  </a:lnTo>
                  <a:lnTo>
                    <a:pt x="108" y="129"/>
                  </a:lnTo>
                  <a:lnTo>
                    <a:pt x="72" y="101"/>
                  </a:lnTo>
                  <a:lnTo>
                    <a:pt x="50" y="86"/>
                  </a:lnTo>
                  <a:lnTo>
                    <a:pt x="28" y="79"/>
                  </a:lnTo>
                  <a:lnTo>
                    <a:pt x="14" y="79"/>
                  </a:lnTo>
                  <a:lnTo>
                    <a:pt x="0" y="57"/>
                  </a:lnTo>
                  <a:lnTo>
                    <a:pt x="0" y="29"/>
                  </a:lnTo>
                  <a:lnTo>
                    <a:pt x="7" y="14"/>
                  </a:lnTo>
                  <a:lnTo>
                    <a:pt x="14" y="0"/>
                  </a:lnTo>
                  <a:lnTo>
                    <a:pt x="28" y="0"/>
                  </a:lnTo>
                  <a:lnTo>
                    <a:pt x="36" y="29"/>
                  </a:lnTo>
                  <a:lnTo>
                    <a:pt x="36" y="50"/>
                  </a:lnTo>
                  <a:lnTo>
                    <a:pt x="57" y="65"/>
                  </a:lnTo>
                  <a:lnTo>
                    <a:pt x="72" y="65"/>
                  </a:lnTo>
                  <a:lnTo>
                    <a:pt x="79" y="57"/>
                  </a:lnTo>
                  <a:lnTo>
                    <a:pt x="86" y="43"/>
                  </a:lnTo>
                  <a:lnTo>
                    <a:pt x="108" y="43"/>
                  </a:lnTo>
                  <a:lnTo>
                    <a:pt x="108" y="72"/>
                  </a:lnTo>
                  <a:lnTo>
                    <a:pt x="93" y="86"/>
                  </a:lnTo>
                  <a:lnTo>
                    <a:pt x="122" y="115"/>
                  </a:lnTo>
                  <a:lnTo>
                    <a:pt x="172" y="129"/>
                  </a:lnTo>
                  <a:lnTo>
                    <a:pt x="208" y="144"/>
                  </a:lnTo>
                  <a:lnTo>
                    <a:pt x="251" y="151"/>
                  </a:lnTo>
                  <a:lnTo>
                    <a:pt x="280" y="151"/>
                  </a:lnTo>
                  <a:lnTo>
                    <a:pt x="316" y="144"/>
                  </a:lnTo>
                  <a:lnTo>
                    <a:pt x="359" y="137"/>
                  </a:lnTo>
                  <a:lnTo>
                    <a:pt x="402" y="122"/>
                  </a:lnTo>
                  <a:lnTo>
                    <a:pt x="438" y="115"/>
                  </a:lnTo>
                  <a:close/>
                </a:path>
              </a:pathLst>
            </a:custGeom>
            <a:solidFill>
              <a:srgbClr val="000000"/>
            </a:solidFill>
            <a:ln w="9525">
              <a:noFill/>
              <a:round/>
              <a:headEnd/>
              <a:tailEnd/>
            </a:ln>
          </p:spPr>
          <p:txBody>
            <a:bodyPr/>
            <a:lstStyle/>
            <a:p>
              <a:endParaRPr lang="en-US" dirty="0"/>
            </a:p>
          </p:txBody>
        </p:sp>
        <p:sp>
          <p:nvSpPr>
            <p:cNvPr id="28721" name="Freeform 46"/>
            <p:cNvSpPr>
              <a:spLocks/>
            </p:cNvSpPr>
            <p:nvPr/>
          </p:nvSpPr>
          <p:spPr bwMode="auto">
            <a:xfrm>
              <a:off x="4557" y="3256"/>
              <a:ext cx="503" cy="194"/>
            </a:xfrm>
            <a:custGeom>
              <a:avLst/>
              <a:gdLst>
                <a:gd name="T0" fmla="*/ 65 w 503"/>
                <a:gd name="T1" fmla="*/ 115 h 194"/>
                <a:gd name="T2" fmla="*/ 36 w 503"/>
                <a:gd name="T3" fmla="*/ 101 h 194"/>
                <a:gd name="T4" fmla="*/ 7 w 503"/>
                <a:gd name="T5" fmla="*/ 101 h 194"/>
                <a:gd name="T6" fmla="*/ 0 w 503"/>
                <a:gd name="T7" fmla="*/ 108 h 194"/>
                <a:gd name="T8" fmla="*/ 0 w 503"/>
                <a:gd name="T9" fmla="*/ 129 h 194"/>
                <a:gd name="T10" fmla="*/ 22 w 503"/>
                <a:gd name="T11" fmla="*/ 158 h 194"/>
                <a:gd name="T12" fmla="*/ 50 w 503"/>
                <a:gd name="T13" fmla="*/ 158 h 194"/>
                <a:gd name="T14" fmla="*/ 115 w 503"/>
                <a:gd name="T15" fmla="*/ 180 h 194"/>
                <a:gd name="T16" fmla="*/ 180 w 503"/>
                <a:gd name="T17" fmla="*/ 187 h 194"/>
                <a:gd name="T18" fmla="*/ 230 w 503"/>
                <a:gd name="T19" fmla="*/ 194 h 194"/>
                <a:gd name="T20" fmla="*/ 273 w 503"/>
                <a:gd name="T21" fmla="*/ 194 h 194"/>
                <a:gd name="T22" fmla="*/ 331 w 503"/>
                <a:gd name="T23" fmla="*/ 180 h 194"/>
                <a:gd name="T24" fmla="*/ 396 w 503"/>
                <a:gd name="T25" fmla="*/ 137 h 194"/>
                <a:gd name="T26" fmla="*/ 432 w 503"/>
                <a:gd name="T27" fmla="*/ 101 h 194"/>
                <a:gd name="T28" fmla="*/ 453 w 503"/>
                <a:gd name="T29" fmla="*/ 93 h 194"/>
                <a:gd name="T30" fmla="*/ 475 w 503"/>
                <a:gd name="T31" fmla="*/ 86 h 194"/>
                <a:gd name="T32" fmla="*/ 496 w 503"/>
                <a:gd name="T33" fmla="*/ 79 h 194"/>
                <a:gd name="T34" fmla="*/ 503 w 503"/>
                <a:gd name="T35" fmla="*/ 65 h 194"/>
                <a:gd name="T36" fmla="*/ 503 w 503"/>
                <a:gd name="T37" fmla="*/ 36 h 194"/>
                <a:gd name="T38" fmla="*/ 496 w 503"/>
                <a:gd name="T39" fmla="*/ 14 h 194"/>
                <a:gd name="T40" fmla="*/ 489 w 503"/>
                <a:gd name="T41" fmla="*/ 0 h 194"/>
                <a:gd name="T42" fmla="*/ 475 w 503"/>
                <a:gd name="T43" fmla="*/ 7 h 194"/>
                <a:gd name="T44" fmla="*/ 468 w 503"/>
                <a:gd name="T45" fmla="*/ 29 h 194"/>
                <a:gd name="T46" fmla="*/ 468 w 503"/>
                <a:gd name="T47" fmla="*/ 57 h 194"/>
                <a:gd name="T48" fmla="*/ 446 w 503"/>
                <a:gd name="T49" fmla="*/ 72 h 194"/>
                <a:gd name="T50" fmla="*/ 439 w 503"/>
                <a:gd name="T51" fmla="*/ 72 h 194"/>
                <a:gd name="T52" fmla="*/ 424 w 503"/>
                <a:gd name="T53" fmla="*/ 65 h 194"/>
                <a:gd name="T54" fmla="*/ 424 w 503"/>
                <a:gd name="T55" fmla="*/ 43 h 194"/>
                <a:gd name="T56" fmla="*/ 396 w 503"/>
                <a:gd name="T57" fmla="*/ 50 h 194"/>
                <a:gd name="T58" fmla="*/ 396 w 503"/>
                <a:gd name="T59" fmla="*/ 79 h 194"/>
                <a:gd name="T60" fmla="*/ 410 w 503"/>
                <a:gd name="T61" fmla="*/ 93 h 194"/>
                <a:gd name="T62" fmla="*/ 381 w 503"/>
                <a:gd name="T63" fmla="*/ 115 h 194"/>
                <a:gd name="T64" fmla="*/ 338 w 503"/>
                <a:gd name="T65" fmla="*/ 137 h 194"/>
                <a:gd name="T66" fmla="*/ 295 w 503"/>
                <a:gd name="T67" fmla="*/ 151 h 194"/>
                <a:gd name="T68" fmla="*/ 252 w 503"/>
                <a:gd name="T69" fmla="*/ 158 h 194"/>
                <a:gd name="T70" fmla="*/ 223 w 503"/>
                <a:gd name="T71" fmla="*/ 158 h 194"/>
                <a:gd name="T72" fmla="*/ 187 w 503"/>
                <a:gd name="T73" fmla="*/ 151 h 194"/>
                <a:gd name="T74" fmla="*/ 144 w 503"/>
                <a:gd name="T75" fmla="*/ 144 h 194"/>
                <a:gd name="T76" fmla="*/ 108 w 503"/>
                <a:gd name="T77" fmla="*/ 129 h 194"/>
                <a:gd name="T78" fmla="*/ 65 w 503"/>
                <a:gd name="T79" fmla="*/ 115 h 19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03"/>
                <a:gd name="T121" fmla="*/ 0 h 194"/>
                <a:gd name="T122" fmla="*/ 503 w 503"/>
                <a:gd name="T123" fmla="*/ 194 h 19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03" h="194">
                  <a:moveTo>
                    <a:pt x="65" y="115"/>
                  </a:moveTo>
                  <a:lnTo>
                    <a:pt x="36" y="101"/>
                  </a:lnTo>
                  <a:lnTo>
                    <a:pt x="7" y="101"/>
                  </a:lnTo>
                  <a:lnTo>
                    <a:pt x="0" y="108"/>
                  </a:lnTo>
                  <a:lnTo>
                    <a:pt x="0" y="129"/>
                  </a:lnTo>
                  <a:lnTo>
                    <a:pt x="22" y="158"/>
                  </a:lnTo>
                  <a:lnTo>
                    <a:pt x="50" y="158"/>
                  </a:lnTo>
                  <a:lnTo>
                    <a:pt x="115" y="180"/>
                  </a:lnTo>
                  <a:lnTo>
                    <a:pt x="180" y="187"/>
                  </a:lnTo>
                  <a:lnTo>
                    <a:pt x="230" y="194"/>
                  </a:lnTo>
                  <a:lnTo>
                    <a:pt x="273" y="194"/>
                  </a:lnTo>
                  <a:lnTo>
                    <a:pt x="331" y="180"/>
                  </a:lnTo>
                  <a:lnTo>
                    <a:pt x="396" y="137"/>
                  </a:lnTo>
                  <a:lnTo>
                    <a:pt x="432" y="101"/>
                  </a:lnTo>
                  <a:lnTo>
                    <a:pt x="453" y="93"/>
                  </a:lnTo>
                  <a:lnTo>
                    <a:pt x="475" y="86"/>
                  </a:lnTo>
                  <a:lnTo>
                    <a:pt x="496" y="79"/>
                  </a:lnTo>
                  <a:lnTo>
                    <a:pt x="503" y="65"/>
                  </a:lnTo>
                  <a:lnTo>
                    <a:pt x="503" y="36"/>
                  </a:lnTo>
                  <a:lnTo>
                    <a:pt x="496" y="14"/>
                  </a:lnTo>
                  <a:lnTo>
                    <a:pt x="489" y="0"/>
                  </a:lnTo>
                  <a:lnTo>
                    <a:pt x="475" y="7"/>
                  </a:lnTo>
                  <a:lnTo>
                    <a:pt x="468" y="29"/>
                  </a:lnTo>
                  <a:lnTo>
                    <a:pt x="468" y="57"/>
                  </a:lnTo>
                  <a:lnTo>
                    <a:pt x="446" y="72"/>
                  </a:lnTo>
                  <a:lnTo>
                    <a:pt x="439" y="72"/>
                  </a:lnTo>
                  <a:lnTo>
                    <a:pt x="424" y="65"/>
                  </a:lnTo>
                  <a:lnTo>
                    <a:pt x="424" y="43"/>
                  </a:lnTo>
                  <a:lnTo>
                    <a:pt x="396" y="50"/>
                  </a:lnTo>
                  <a:lnTo>
                    <a:pt x="396" y="79"/>
                  </a:lnTo>
                  <a:lnTo>
                    <a:pt x="410" y="93"/>
                  </a:lnTo>
                  <a:lnTo>
                    <a:pt x="381" y="115"/>
                  </a:lnTo>
                  <a:lnTo>
                    <a:pt x="338" y="137"/>
                  </a:lnTo>
                  <a:lnTo>
                    <a:pt x="295" y="151"/>
                  </a:lnTo>
                  <a:lnTo>
                    <a:pt x="252" y="158"/>
                  </a:lnTo>
                  <a:lnTo>
                    <a:pt x="223" y="158"/>
                  </a:lnTo>
                  <a:lnTo>
                    <a:pt x="187" y="151"/>
                  </a:lnTo>
                  <a:lnTo>
                    <a:pt x="144" y="144"/>
                  </a:lnTo>
                  <a:lnTo>
                    <a:pt x="108" y="129"/>
                  </a:lnTo>
                  <a:lnTo>
                    <a:pt x="65" y="115"/>
                  </a:lnTo>
                  <a:close/>
                </a:path>
              </a:pathLst>
            </a:custGeom>
            <a:solidFill>
              <a:srgbClr val="000000"/>
            </a:solidFill>
            <a:ln w="9525">
              <a:noFill/>
              <a:round/>
              <a:headEnd/>
              <a:tailEnd/>
            </a:ln>
          </p:spPr>
          <p:txBody>
            <a:bodyPr/>
            <a:lstStyle/>
            <a:p>
              <a:endParaRPr lang="en-US" dirty="0"/>
            </a:p>
          </p:txBody>
        </p:sp>
        <p:sp>
          <p:nvSpPr>
            <p:cNvPr id="28722" name="Freeform 47"/>
            <p:cNvSpPr>
              <a:spLocks/>
            </p:cNvSpPr>
            <p:nvPr/>
          </p:nvSpPr>
          <p:spPr bwMode="auto">
            <a:xfrm>
              <a:off x="4298" y="3508"/>
              <a:ext cx="259" cy="302"/>
            </a:xfrm>
            <a:custGeom>
              <a:avLst/>
              <a:gdLst>
                <a:gd name="T0" fmla="*/ 223 w 259"/>
                <a:gd name="T1" fmla="*/ 64 h 302"/>
                <a:gd name="T2" fmla="*/ 245 w 259"/>
                <a:gd name="T3" fmla="*/ 79 h 302"/>
                <a:gd name="T4" fmla="*/ 259 w 259"/>
                <a:gd name="T5" fmla="*/ 100 h 302"/>
                <a:gd name="T6" fmla="*/ 259 w 259"/>
                <a:gd name="T7" fmla="*/ 122 h 302"/>
                <a:gd name="T8" fmla="*/ 252 w 259"/>
                <a:gd name="T9" fmla="*/ 151 h 302"/>
                <a:gd name="T10" fmla="*/ 237 w 259"/>
                <a:gd name="T11" fmla="*/ 151 h 302"/>
                <a:gd name="T12" fmla="*/ 216 w 259"/>
                <a:gd name="T13" fmla="*/ 158 h 302"/>
                <a:gd name="T14" fmla="*/ 187 w 259"/>
                <a:gd name="T15" fmla="*/ 158 h 302"/>
                <a:gd name="T16" fmla="*/ 165 w 259"/>
                <a:gd name="T17" fmla="*/ 143 h 302"/>
                <a:gd name="T18" fmla="*/ 129 w 259"/>
                <a:gd name="T19" fmla="*/ 122 h 302"/>
                <a:gd name="T20" fmla="*/ 108 w 259"/>
                <a:gd name="T21" fmla="*/ 100 h 302"/>
                <a:gd name="T22" fmla="*/ 86 w 259"/>
                <a:gd name="T23" fmla="*/ 72 h 302"/>
                <a:gd name="T24" fmla="*/ 72 w 259"/>
                <a:gd name="T25" fmla="*/ 57 h 302"/>
                <a:gd name="T26" fmla="*/ 86 w 259"/>
                <a:gd name="T27" fmla="*/ 86 h 302"/>
                <a:gd name="T28" fmla="*/ 94 w 259"/>
                <a:gd name="T29" fmla="*/ 129 h 302"/>
                <a:gd name="T30" fmla="*/ 86 w 259"/>
                <a:gd name="T31" fmla="*/ 179 h 302"/>
                <a:gd name="T32" fmla="*/ 79 w 259"/>
                <a:gd name="T33" fmla="*/ 223 h 302"/>
                <a:gd name="T34" fmla="*/ 79 w 259"/>
                <a:gd name="T35" fmla="*/ 251 h 302"/>
                <a:gd name="T36" fmla="*/ 79 w 259"/>
                <a:gd name="T37" fmla="*/ 273 h 302"/>
                <a:gd name="T38" fmla="*/ 86 w 259"/>
                <a:gd name="T39" fmla="*/ 287 h 302"/>
                <a:gd name="T40" fmla="*/ 86 w 259"/>
                <a:gd name="T41" fmla="*/ 302 h 302"/>
                <a:gd name="T42" fmla="*/ 72 w 259"/>
                <a:gd name="T43" fmla="*/ 302 h 302"/>
                <a:gd name="T44" fmla="*/ 58 w 259"/>
                <a:gd name="T45" fmla="*/ 302 h 302"/>
                <a:gd name="T46" fmla="*/ 43 w 259"/>
                <a:gd name="T47" fmla="*/ 295 h 302"/>
                <a:gd name="T48" fmla="*/ 29 w 259"/>
                <a:gd name="T49" fmla="*/ 280 h 302"/>
                <a:gd name="T50" fmla="*/ 22 w 259"/>
                <a:gd name="T51" fmla="*/ 251 h 302"/>
                <a:gd name="T52" fmla="*/ 7 w 259"/>
                <a:gd name="T53" fmla="*/ 223 h 302"/>
                <a:gd name="T54" fmla="*/ 0 w 259"/>
                <a:gd name="T55" fmla="*/ 215 h 302"/>
                <a:gd name="T56" fmla="*/ 7 w 259"/>
                <a:gd name="T57" fmla="*/ 208 h 302"/>
                <a:gd name="T58" fmla="*/ 36 w 259"/>
                <a:gd name="T59" fmla="*/ 201 h 302"/>
                <a:gd name="T60" fmla="*/ 50 w 259"/>
                <a:gd name="T61" fmla="*/ 208 h 302"/>
                <a:gd name="T62" fmla="*/ 50 w 259"/>
                <a:gd name="T63" fmla="*/ 201 h 302"/>
                <a:gd name="T64" fmla="*/ 50 w 259"/>
                <a:gd name="T65" fmla="*/ 158 h 302"/>
                <a:gd name="T66" fmla="*/ 43 w 259"/>
                <a:gd name="T67" fmla="*/ 100 h 302"/>
                <a:gd name="T68" fmla="*/ 36 w 259"/>
                <a:gd name="T69" fmla="*/ 64 h 302"/>
                <a:gd name="T70" fmla="*/ 36 w 259"/>
                <a:gd name="T71" fmla="*/ 36 h 302"/>
                <a:gd name="T72" fmla="*/ 43 w 259"/>
                <a:gd name="T73" fmla="*/ 21 h 302"/>
                <a:gd name="T74" fmla="*/ 58 w 259"/>
                <a:gd name="T75" fmla="*/ 0 h 302"/>
                <a:gd name="T76" fmla="*/ 79 w 259"/>
                <a:gd name="T77" fmla="*/ 0 h 302"/>
                <a:gd name="T78" fmla="*/ 94 w 259"/>
                <a:gd name="T79" fmla="*/ 7 h 302"/>
                <a:gd name="T80" fmla="*/ 122 w 259"/>
                <a:gd name="T81" fmla="*/ 28 h 302"/>
                <a:gd name="T82" fmla="*/ 158 w 259"/>
                <a:gd name="T83" fmla="*/ 50 h 302"/>
                <a:gd name="T84" fmla="*/ 187 w 259"/>
                <a:gd name="T85" fmla="*/ 64 h 302"/>
                <a:gd name="T86" fmla="*/ 223 w 259"/>
                <a:gd name="T87" fmla="*/ 64 h 3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59"/>
                <a:gd name="T133" fmla="*/ 0 h 302"/>
                <a:gd name="T134" fmla="*/ 259 w 259"/>
                <a:gd name="T135" fmla="*/ 302 h 30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59" h="302">
                  <a:moveTo>
                    <a:pt x="223" y="64"/>
                  </a:moveTo>
                  <a:lnTo>
                    <a:pt x="245" y="79"/>
                  </a:lnTo>
                  <a:lnTo>
                    <a:pt x="259" y="100"/>
                  </a:lnTo>
                  <a:lnTo>
                    <a:pt x="259" y="122"/>
                  </a:lnTo>
                  <a:lnTo>
                    <a:pt x="252" y="151"/>
                  </a:lnTo>
                  <a:lnTo>
                    <a:pt x="237" y="151"/>
                  </a:lnTo>
                  <a:lnTo>
                    <a:pt x="216" y="158"/>
                  </a:lnTo>
                  <a:lnTo>
                    <a:pt x="187" y="158"/>
                  </a:lnTo>
                  <a:lnTo>
                    <a:pt x="165" y="143"/>
                  </a:lnTo>
                  <a:lnTo>
                    <a:pt x="129" y="122"/>
                  </a:lnTo>
                  <a:lnTo>
                    <a:pt x="108" y="100"/>
                  </a:lnTo>
                  <a:lnTo>
                    <a:pt x="86" y="72"/>
                  </a:lnTo>
                  <a:lnTo>
                    <a:pt x="72" y="57"/>
                  </a:lnTo>
                  <a:lnTo>
                    <a:pt x="86" y="86"/>
                  </a:lnTo>
                  <a:lnTo>
                    <a:pt x="94" y="129"/>
                  </a:lnTo>
                  <a:lnTo>
                    <a:pt x="86" y="179"/>
                  </a:lnTo>
                  <a:lnTo>
                    <a:pt x="79" y="223"/>
                  </a:lnTo>
                  <a:lnTo>
                    <a:pt x="79" y="251"/>
                  </a:lnTo>
                  <a:lnTo>
                    <a:pt x="79" y="273"/>
                  </a:lnTo>
                  <a:lnTo>
                    <a:pt x="86" y="287"/>
                  </a:lnTo>
                  <a:lnTo>
                    <a:pt x="86" y="302"/>
                  </a:lnTo>
                  <a:lnTo>
                    <a:pt x="72" y="302"/>
                  </a:lnTo>
                  <a:lnTo>
                    <a:pt x="58" y="302"/>
                  </a:lnTo>
                  <a:lnTo>
                    <a:pt x="43" y="295"/>
                  </a:lnTo>
                  <a:lnTo>
                    <a:pt x="29" y="280"/>
                  </a:lnTo>
                  <a:lnTo>
                    <a:pt x="22" y="251"/>
                  </a:lnTo>
                  <a:lnTo>
                    <a:pt x="7" y="223"/>
                  </a:lnTo>
                  <a:lnTo>
                    <a:pt x="0" y="215"/>
                  </a:lnTo>
                  <a:lnTo>
                    <a:pt x="7" y="208"/>
                  </a:lnTo>
                  <a:lnTo>
                    <a:pt x="36" y="201"/>
                  </a:lnTo>
                  <a:lnTo>
                    <a:pt x="50" y="208"/>
                  </a:lnTo>
                  <a:lnTo>
                    <a:pt x="50" y="201"/>
                  </a:lnTo>
                  <a:lnTo>
                    <a:pt x="50" y="158"/>
                  </a:lnTo>
                  <a:lnTo>
                    <a:pt x="43" y="100"/>
                  </a:lnTo>
                  <a:lnTo>
                    <a:pt x="36" y="64"/>
                  </a:lnTo>
                  <a:lnTo>
                    <a:pt x="36" y="36"/>
                  </a:lnTo>
                  <a:lnTo>
                    <a:pt x="43" y="21"/>
                  </a:lnTo>
                  <a:lnTo>
                    <a:pt x="58" y="0"/>
                  </a:lnTo>
                  <a:lnTo>
                    <a:pt x="79" y="0"/>
                  </a:lnTo>
                  <a:lnTo>
                    <a:pt x="94" y="7"/>
                  </a:lnTo>
                  <a:lnTo>
                    <a:pt x="122" y="28"/>
                  </a:lnTo>
                  <a:lnTo>
                    <a:pt x="158" y="50"/>
                  </a:lnTo>
                  <a:lnTo>
                    <a:pt x="187" y="64"/>
                  </a:lnTo>
                  <a:lnTo>
                    <a:pt x="223" y="64"/>
                  </a:lnTo>
                  <a:close/>
                </a:path>
              </a:pathLst>
            </a:custGeom>
            <a:solidFill>
              <a:srgbClr val="000000"/>
            </a:solidFill>
            <a:ln w="9525">
              <a:noFill/>
              <a:round/>
              <a:headEnd/>
              <a:tailEnd/>
            </a:ln>
          </p:spPr>
          <p:txBody>
            <a:bodyPr/>
            <a:lstStyle/>
            <a:p>
              <a:endParaRPr lang="en-US" dirty="0"/>
            </a:p>
          </p:txBody>
        </p:sp>
        <p:sp>
          <p:nvSpPr>
            <p:cNvPr id="28723" name="Freeform 48"/>
            <p:cNvSpPr>
              <a:spLocks/>
            </p:cNvSpPr>
            <p:nvPr/>
          </p:nvSpPr>
          <p:spPr bwMode="auto">
            <a:xfrm>
              <a:off x="4471" y="3594"/>
              <a:ext cx="273" cy="295"/>
            </a:xfrm>
            <a:custGeom>
              <a:avLst/>
              <a:gdLst>
                <a:gd name="T0" fmla="*/ 72 w 273"/>
                <a:gd name="T1" fmla="*/ 22 h 295"/>
                <a:gd name="T2" fmla="*/ 108 w 273"/>
                <a:gd name="T3" fmla="*/ 0 h 295"/>
                <a:gd name="T4" fmla="*/ 129 w 273"/>
                <a:gd name="T5" fmla="*/ 14 h 295"/>
                <a:gd name="T6" fmla="*/ 136 w 273"/>
                <a:gd name="T7" fmla="*/ 36 h 295"/>
                <a:gd name="T8" fmla="*/ 129 w 273"/>
                <a:gd name="T9" fmla="*/ 72 h 295"/>
                <a:gd name="T10" fmla="*/ 108 w 273"/>
                <a:gd name="T11" fmla="*/ 108 h 295"/>
                <a:gd name="T12" fmla="*/ 72 w 273"/>
                <a:gd name="T13" fmla="*/ 144 h 295"/>
                <a:gd name="T14" fmla="*/ 50 w 273"/>
                <a:gd name="T15" fmla="*/ 158 h 295"/>
                <a:gd name="T16" fmla="*/ 57 w 273"/>
                <a:gd name="T17" fmla="*/ 165 h 295"/>
                <a:gd name="T18" fmla="*/ 86 w 273"/>
                <a:gd name="T19" fmla="*/ 173 h 295"/>
                <a:gd name="T20" fmla="*/ 122 w 273"/>
                <a:gd name="T21" fmla="*/ 180 h 295"/>
                <a:gd name="T22" fmla="*/ 172 w 273"/>
                <a:gd name="T23" fmla="*/ 173 h 295"/>
                <a:gd name="T24" fmla="*/ 208 w 273"/>
                <a:gd name="T25" fmla="*/ 158 h 295"/>
                <a:gd name="T26" fmla="*/ 223 w 273"/>
                <a:gd name="T27" fmla="*/ 144 h 295"/>
                <a:gd name="T28" fmla="*/ 244 w 273"/>
                <a:gd name="T29" fmla="*/ 137 h 295"/>
                <a:gd name="T30" fmla="*/ 251 w 273"/>
                <a:gd name="T31" fmla="*/ 137 h 295"/>
                <a:gd name="T32" fmla="*/ 259 w 273"/>
                <a:gd name="T33" fmla="*/ 151 h 295"/>
                <a:gd name="T34" fmla="*/ 259 w 273"/>
                <a:gd name="T35" fmla="*/ 165 h 295"/>
                <a:gd name="T36" fmla="*/ 244 w 273"/>
                <a:gd name="T37" fmla="*/ 194 h 295"/>
                <a:gd name="T38" fmla="*/ 237 w 273"/>
                <a:gd name="T39" fmla="*/ 223 h 295"/>
                <a:gd name="T40" fmla="*/ 244 w 273"/>
                <a:gd name="T41" fmla="*/ 237 h 295"/>
                <a:gd name="T42" fmla="*/ 266 w 273"/>
                <a:gd name="T43" fmla="*/ 259 h 295"/>
                <a:gd name="T44" fmla="*/ 273 w 273"/>
                <a:gd name="T45" fmla="*/ 266 h 295"/>
                <a:gd name="T46" fmla="*/ 259 w 273"/>
                <a:gd name="T47" fmla="*/ 280 h 295"/>
                <a:gd name="T48" fmla="*/ 230 w 273"/>
                <a:gd name="T49" fmla="*/ 295 h 295"/>
                <a:gd name="T50" fmla="*/ 215 w 273"/>
                <a:gd name="T51" fmla="*/ 288 h 295"/>
                <a:gd name="T52" fmla="*/ 208 w 273"/>
                <a:gd name="T53" fmla="*/ 259 h 295"/>
                <a:gd name="T54" fmla="*/ 201 w 273"/>
                <a:gd name="T55" fmla="*/ 223 h 295"/>
                <a:gd name="T56" fmla="*/ 208 w 273"/>
                <a:gd name="T57" fmla="*/ 187 h 295"/>
                <a:gd name="T58" fmla="*/ 194 w 273"/>
                <a:gd name="T59" fmla="*/ 187 h 295"/>
                <a:gd name="T60" fmla="*/ 165 w 273"/>
                <a:gd name="T61" fmla="*/ 194 h 295"/>
                <a:gd name="T62" fmla="*/ 115 w 273"/>
                <a:gd name="T63" fmla="*/ 209 h 295"/>
                <a:gd name="T64" fmla="*/ 79 w 273"/>
                <a:gd name="T65" fmla="*/ 209 h 295"/>
                <a:gd name="T66" fmla="*/ 36 w 273"/>
                <a:gd name="T67" fmla="*/ 201 h 295"/>
                <a:gd name="T68" fmla="*/ 7 w 273"/>
                <a:gd name="T69" fmla="*/ 194 h 295"/>
                <a:gd name="T70" fmla="*/ 0 w 273"/>
                <a:gd name="T71" fmla="*/ 165 h 295"/>
                <a:gd name="T72" fmla="*/ 7 w 273"/>
                <a:gd name="T73" fmla="*/ 137 h 295"/>
                <a:gd name="T74" fmla="*/ 36 w 273"/>
                <a:gd name="T75" fmla="*/ 86 h 295"/>
                <a:gd name="T76" fmla="*/ 50 w 273"/>
                <a:gd name="T77" fmla="*/ 57 h 295"/>
                <a:gd name="T78" fmla="*/ 57 w 273"/>
                <a:gd name="T79" fmla="*/ 36 h 295"/>
                <a:gd name="T80" fmla="*/ 72 w 273"/>
                <a:gd name="T81" fmla="*/ 22 h 29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73"/>
                <a:gd name="T124" fmla="*/ 0 h 295"/>
                <a:gd name="T125" fmla="*/ 273 w 273"/>
                <a:gd name="T126" fmla="*/ 295 h 29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73" h="295">
                  <a:moveTo>
                    <a:pt x="72" y="22"/>
                  </a:moveTo>
                  <a:lnTo>
                    <a:pt x="108" y="0"/>
                  </a:lnTo>
                  <a:lnTo>
                    <a:pt x="129" y="14"/>
                  </a:lnTo>
                  <a:lnTo>
                    <a:pt x="136" y="36"/>
                  </a:lnTo>
                  <a:lnTo>
                    <a:pt x="129" y="72"/>
                  </a:lnTo>
                  <a:lnTo>
                    <a:pt x="108" y="108"/>
                  </a:lnTo>
                  <a:lnTo>
                    <a:pt x="72" y="144"/>
                  </a:lnTo>
                  <a:lnTo>
                    <a:pt x="50" y="158"/>
                  </a:lnTo>
                  <a:lnTo>
                    <a:pt x="57" y="165"/>
                  </a:lnTo>
                  <a:lnTo>
                    <a:pt x="86" y="173"/>
                  </a:lnTo>
                  <a:lnTo>
                    <a:pt x="122" y="180"/>
                  </a:lnTo>
                  <a:lnTo>
                    <a:pt x="172" y="173"/>
                  </a:lnTo>
                  <a:lnTo>
                    <a:pt x="208" y="158"/>
                  </a:lnTo>
                  <a:lnTo>
                    <a:pt x="223" y="144"/>
                  </a:lnTo>
                  <a:lnTo>
                    <a:pt x="244" y="137"/>
                  </a:lnTo>
                  <a:lnTo>
                    <a:pt x="251" y="137"/>
                  </a:lnTo>
                  <a:lnTo>
                    <a:pt x="259" y="151"/>
                  </a:lnTo>
                  <a:lnTo>
                    <a:pt x="259" y="165"/>
                  </a:lnTo>
                  <a:lnTo>
                    <a:pt x="244" y="194"/>
                  </a:lnTo>
                  <a:lnTo>
                    <a:pt x="237" y="223"/>
                  </a:lnTo>
                  <a:lnTo>
                    <a:pt x="244" y="237"/>
                  </a:lnTo>
                  <a:lnTo>
                    <a:pt x="266" y="259"/>
                  </a:lnTo>
                  <a:lnTo>
                    <a:pt x="273" y="266"/>
                  </a:lnTo>
                  <a:lnTo>
                    <a:pt x="259" y="280"/>
                  </a:lnTo>
                  <a:lnTo>
                    <a:pt x="230" y="295"/>
                  </a:lnTo>
                  <a:lnTo>
                    <a:pt x="215" y="288"/>
                  </a:lnTo>
                  <a:lnTo>
                    <a:pt x="208" y="259"/>
                  </a:lnTo>
                  <a:lnTo>
                    <a:pt x="201" y="223"/>
                  </a:lnTo>
                  <a:lnTo>
                    <a:pt x="208" y="187"/>
                  </a:lnTo>
                  <a:lnTo>
                    <a:pt x="194" y="187"/>
                  </a:lnTo>
                  <a:lnTo>
                    <a:pt x="165" y="194"/>
                  </a:lnTo>
                  <a:lnTo>
                    <a:pt x="115" y="209"/>
                  </a:lnTo>
                  <a:lnTo>
                    <a:pt x="79" y="209"/>
                  </a:lnTo>
                  <a:lnTo>
                    <a:pt x="36" y="201"/>
                  </a:lnTo>
                  <a:lnTo>
                    <a:pt x="7" y="194"/>
                  </a:lnTo>
                  <a:lnTo>
                    <a:pt x="0" y="165"/>
                  </a:lnTo>
                  <a:lnTo>
                    <a:pt x="7" y="137"/>
                  </a:lnTo>
                  <a:lnTo>
                    <a:pt x="36" y="86"/>
                  </a:lnTo>
                  <a:lnTo>
                    <a:pt x="50" y="57"/>
                  </a:lnTo>
                  <a:lnTo>
                    <a:pt x="57" y="36"/>
                  </a:lnTo>
                  <a:lnTo>
                    <a:pt x="72" y="22"/>
                  </a:lnTo>
                  <a:close/>
                </a:path>
              </a:pathLst>
            </a:custGeom>
            <a:solidFill>
              <a:srgbClr val="000000"/>
            </a:solidFill>
            <a:ln w="9525">
              <a:noFill/>
              <a:round/>
              <a:headEnd/>
              <a:tailEnd/>
            </a:ln>
          </p:spPr>
          <p:txBody>
            <a:bodyPr/>
            <a:lstStyle/>
            <a:p>
              <a:endParaRPr lang="en-US" dirty="0"/>
            </a:p>
          </p:txBody>
        </p:sp>
      </p:grpSp>
    </p:spTree>
    <p:extLst>
      <p:ext uri="{BB962C8B-B14F-4D97-AF65-F5344CB8AC3E}">
        <p14:creationId xmlns:p14="http://schemas.microsoft.com/office/powerpoint/2010/main" val="3031636864"/>
      </p:ext>
    </p:extLst>
  </p:cSld>
  <p:clrMapOvr>
    <a:masterClrMapping/>
  </p:clrMapOvr>
  <mc:AlternateContent xmlns:mc="http://schemas.openxmlformats.org/markup-compatibility/2006">
    <mc:Choice xmlns:p14="http://schemas.microsoft.com/office/powerpoint/2010/main" Requires="p14">
      <p:transition spd="slow" p14:dur="3400" advTm="3000">
        <p14:reveal/>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iterate type="wd">
                                    <p:tmAbs val="300"/>
                                  </p:iterate>
                                  <p:childTnLst>
                                    <p:set>
                                      <p:cBhvr>
                                        <p:cTn id="6" dur="1" fill="hold">
                                          <p:stCondLst>
                                            <p:cond delay="299"/>
                                          </p:stCondLst>
                                        </p:cTn>
                                        <p:tgtEl>
                                          <p:spTgt spid="50178"/>
                                        </p:tgtEl>
                                        <p:attrNameLst>
                                          <p:attrName>style.visibility</p:attrName>
                                        </p:attrNameLst>
                                      </p:cBhvr>
                                      <p:to>
                                        <p:strVal val="visible"/>
                                      </p:to>
                                    </p:set>
                                    <p:anim to="" calcmode="lin" valueType="num">
                                      <p:cBhvr>
                                        <p:cTn id="7" dur="1" fill="hold"/>
                                        <p:tgtEl>
                                          <p:spTgt spid="5017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50179">
                                            <p:txEl>
                                              <p:pRg st="0" end="0"/>
                                            </p:txEl>
                                          </p:spTgt>
                                        </p:tgtEl>
                                        <p:attrNameLst>
                                          <p:attrName>style.visibility</p:attrName>
                                        </p:attrNameLst>
                                      </p:cBhvr>
                                      <p:to>
                                        <p:strVal val="visible"/>
                                      </p:to>
                                    </p:set>
                                    <p:anim to="" calcmode="lin" valueType="num">
                                      <p:cBhvr>
                                        <p:cTn id="12" dur="1" fill="hold"/>
                                        <p:tgtEl>
                                          <p:spTgt spid="50179">
                                            <p:txEl>
                                              <p:pRg st="0" end="0"/>
                                            </p:txEl>
                                          </p:spTgt>
                                        </p:tgtEl>
                                        <p:attrNameLst>
                                          <p:attrName/>
                                        </p:attrNameLst>
                                      </p:cBhvr>
                                    </p:anim>
                                  </p:childTnLst>
                                  <p:subTnLst>
                                    <p:animClr clrSpc="rgb" dir="cw">
                                      <p:cBhvr override="childStyle">
                                        <p:cTn dur="1" fill="hold" display="0" masterRel="nextClick" afterEffect="1"/>
                                        <p:tgtEl>
                                          <p:spTgt spid="50179">
                                            <p:txEl>
                                              <p:pRg st="0" end="0"/>
                                            </p:txEl>
                                          </p:spTgt>
                                        </p:tgtEl>
                                        <p:attrNameLst>
                                          <p:attrName>ppt_c</p:attrName>
                                        </p:attrNameLst>
                                      </p:cBhvr>
                                      <p:to>
                                        <a:schemeClr val="bg1"/>
                                      </p:to>
                                    </p:animClr>
                                  </p:sub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50179">
                                            <p:txEl>
                                              <p:pRg st="1" end="1"/>
                                            </p:txEl>
                                          </p:spTgt>
                                        </p:tgtEl>
                                        <p:attrNameLst>
                                          <p:attrName>style.visibility</p:attrName>
                                        </p:attrNameLst>
                                      </p:cBhvr>
                                      <p:to>
                                        <p:strVal val="visible"/>
                                      </p:to>
                                    </p:set>
                                    <p:anim to="" calcmode="lin" valueType="num">
                                      <p:cBhvr>
                                        <p:cTn id="17" dur="1" fill="hold"/>
                                        <p:tgtEl>
                                          <p:spTgt spid="50179">
                                            <p:txEl>
                                              <p:pRg st="1" end="1"/>
                                            </p:txEl>
                                          </p:spTgt>
                                        </p:tgtEl>
                                        <p:attrNameLst>
                                          <p:attrName/>
                                        </p:attrNameLst>
                                      </p:cBhvr>
                                    </p:anim>
                                  </p:childTnLst>
                                  <p:subTnLst>
                                    <p:animClr clrSpc="rgb" dir="cw">
                                      <p:cBhvr override="childStyle">
                                        <p:cTn dur="1" fill="hold" display="0" masterRel="nextClick" afterEffect="1"/>
                                        <p:tgtEl>
                                          <p:spTgt spid="50179">
                                            <p:txEl>
                                              <p:pRg st="1" end="1"/>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Testing</a:t>
            </a:r>
            <a:endParaRPr lang="en-US" dirty="0">
              <a:solidFill>
                <a:schemeClr val="accent1"/>
              </a:solidFill>
            </a:endParaRPr>
          </a:p>
        </p:txBody>
      </p:sp>
      <p:sp>
        <p:nvSpPr>
          <p:cNvPr id="4" name="Footer Placeholder 3"/>
          <p:cNvSpPr>
            <a:spLocks noGrp="1"/>
          </p:cNvSpPr>
          <p:nvPr>
            <p:ph type="ftr" sz="quarter" idx="11"/>
          </p:nvPr>
        </p:nvSpPr>
        <p:spPr/>
        <p:txBody>
          <a:bodyPr/>
          <a:lstStyle/>
          <a:p>
            <a:pPr>
              <a:defRPr/>
            </a:pPr>
            <a:r>
              <a:rPr lang="en-US" dirty="0" smtClean="0"/>
              <a:t>Goucher College 2018 - Drummond Woodsum</a:t>
            </a:r>
            <a:endParaRPr lang="en-US" dirty="0"/>
          </a:p>
        </p:txBody>
      </p:sp>
      <p:sp>
        <p:nvSpPr>
          <p:cNvPr id="5" name="Slide Number Placeholder 4"/>
          <p:cNvSpPr>
            <a:spLocks noGrp="1"/>
          </p:cNvSpPr>
          <p:nvPr>
            <p:ph type="sldNum" sz="quarter" idx="12"/>
          </p:nvPr>
        </p:nvSpPr>
        <p:spPr/>
        <p:txBody>
          <a:bodyPr/>
          <a:lstStyle/>
          <a:p>
            <a:pPr>
              <a:defRPr/>
            </a:pPr>
            <a:fld id="{10DD543F-6471-450E-B240-1BE41E7F8451}" type="slidenum">
              <a:rPr lang="en-US" smtClean="0"/>
              <a:pPr>
                <a:defRPr/>
              </a:pPr>
              <a:t>9</a:t>
            </a:fld>
            <a:endParaRPr lang="en-US" dirty="0"/>
          </a:p>
        </p:txBody>
      </p:sp>
      <p:sp>
        <p:nvSpPr>
          <p:cNvPr id="3" name="Content Placeholder 2"/>
          <p:cNvSpPr>
            <a:spLocks noGrp="1"/>
          </p:cNvSpPr>
          <p:nvPr>
            <p:ph sz="quarter" idx="1"/>
          </p:nvPr>
        </p:nvSpPr>
        <p:spPr/>
        <p:txBody>
          <a:bodyPr/>
          <a:lstStyle/>
          <a:p>
            <a:pPr lvl="0"/>
            <a:r>
              <a:rPr lang="en-US" dirty="0"/>
              <a:t>What role are you asked to play in facilitating a “distraction-reduced” testing environment?</a:t>
            </a:r>
          </a:p>
          <a:p>
            <a:endParaRPr lang="en-US" dirty="0"/>
          </a:p>
        </p:txBody>
      </p:sp>
      <p:pic>
        <p:nvPicPr>
          <p:cNvPr id="5122" name="Picture 2" title="Student working on a te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8421" y="3657601"/>
            <a:ext cx="1486943" cy="1600199"/>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title="Answer she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3081528"/>
            <a:ext cx="1219200" cy="115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57127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906</Words>
  <Application>Microsoft Office PowerPoint</Application>
  <PresentationFormat>Widescreen</PresentationFormat>
  <Paragraphs>118</Paragraphs>
  <Slides>21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A Common Student Issue</vt:lpstr>
      <vt:lpstr>Basic Rule</vt:lpstr>
      <vt:lpstr>Risk of Doing Too Much</vt:lpstr>
      <vt:lpstr>How Faculty May Help</vt:lpstr>
      <vt:lpstr>Accommodation Analysis</vt:lpstr>
      <vt:lpstr>Student Expectations</vt:lpstr>
      <vt:lpstr>Tests</vt:lpstr>
      <vt:lpstr>Test Administration</vt:lpstr>
      <vt:lpstr>Testing</vt:lpstr>
      <vt:lpstr>Other Accommodations</vt:lpstr>
      <vt:lpstr>Audio-Visual</vt:lpstr>
      <vt:lpstr>More Time for everything?</vt:lpstr>
      <vt:lpstr>And what about . . . </vt:lpstr>
      <vt:lpstr>Class Discussions</vt:lpstr>
      <vt:lpstr>Behavior</vt:lpstr>
      <vt:lpstr>Study Abroad</vt:lpstr>
      <vt:lpstr>Access to Information</vt:lpstr>
      <vt:lpstr> Instructional access</vt:lpstr>
      <vt:lpstr>The “Kindle” Standard</vt:lpstr>
      <vt:lpstr>Faculty Guidance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Common Student Issue</dc:title>
  <dc:creator>Parker, Lakeisha</dc:creator>
  <cp:lastModifiedBy>Parker, Lakeisha</cp:lastModifiedBy>
  <cp:revision>1</cp:revision>
  <dcterms:created xsi:type="dcterms:W3CDTF">2018-01-30T18:02:05Z</dcterms:created>
  <dcterms:modified xsi:type="dcterms:W3CDTF">2018-01-30T18:04:49Z</dcterms:modified>
</cp:coreProperties>
</file>