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9" r:id="rId2"/>
    <p:sldId id="428" r:id="rId3"/>
    <p:sldId id="429" r:id="rId4"/>
    <p:sldId id="430" r:id="rId5"/>
    <p:sldId id="432" r:id="rId6"/>
    <p:sldId id="433" r:id="rId7"/>
    <p:sldId id="311" r:id="rId8"/>
    <p:sldId id="348" r:id="rId9"/>
    <p:sldId id="420" r:id="rId10"/>
    <p:sldId id="315" r:id="rId11"/>
    <p:sldId id="435" r:id="rId12"/>
    <p:sldId id="431" r:id="rId13"/>
    <p:sldId id="434" r:id="rId14"/>
    <p:sldId id="396" r:id="rId15"/>
    <p:sldId id="437" r:id="rId16"/>
    <p:sldId id="352" r:id="rId17"/>
    <p:sldId id="425" r:id="rId18"/>
    <p:sldId id="426" r:id="rId19"/>
    <p:sldId id="43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26" autoAdjust="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81AAB0A-E5DF-4864-A748-0268988B0D5E}" type="datetime1">
              <a:rPr lang="en-US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7632588-9A25-40AB-87CB-5515E783E1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04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8DB82-2A6F-42D7-A81D-811660685394}" type="datetime1">
              <a:rPr lang="en-US"/>
              <a:pPr/>
              <a:t>4/28/2016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2A3F21D-9966-4056-B36B-81FCCA747E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02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DC2DF-EE6A-B743-A014-D291D276932F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0810D-3EC5-4F47-8895-03516EDC57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9724E-65BC-3844-9395-D5E15873D327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1393E-7702-433E-8EC7-C2DE39B2AC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A23AF-8CD3-554B-95C7-C2655F4F2D25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0AF6-A792-4BEC-B15F-DAC2769094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F1014-0126-4243-A8F6-62655419902F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DA138-292C-4339-AD18-640B20449D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E6E5C-85FE-944D-A087-7BF22FE9CC71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676BE-0DD6-4B49-BECC-D445DBC3E3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E5DCC-9F86-5B45-96D0-BBC69D278D79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8C49-6456-4386-BF7C-3424E602CA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7F695-6726-1343-99AA-5335C702AEAE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C9974-9E4B-4ECD-BD07-814F9705E8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656435-A680-8842-B98D-A09131006043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8648E-0381-421E-9ACB-070A4B71FF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B5463-2546-3146-939E-6FBC6811FD37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F86BC-035F-43E0-A05D-63711E527C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669CE-8EC4-BB47-B349-986B5F9DC903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2EF64-6A12-4101-B50F-6AE24E6261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3C616-5A5E-5447-B2A5-827DD4EE9FC2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E72A8-DFF7-49DD-B510-AE30C1726E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657808B-203B-F84E-9B93-9ACF65BE3872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1197F79-AF04-4AAF-9228-7CBA00AAE95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0437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34" charset="-128"/>
              </a:rPr>
              <a:t>“Mindfulness, Mindsight, and a Healthy Mind”</a:t>
            </a: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Daniel J. Siegel</a:t>
            </a:r>
            <a:r>
              <a:rPr lang="en-US" sz="2400" dirty="0">
                <a:ea typeface="ＭＳ Ｐゴシック" pitchFamily="34" charset="-128"/>
              </a:rPr>
              <a:t/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Mindsight Institute</a:t>
            </a:r>
          </a:p>
        </p:txBody>
      </p:sp>
      <p:pic>
        <p:nvPicPr>
          <p:cNvPr id="15362" name="Content Placeholder 3" descr="iStock_000008439874Medi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065" r="-77065"/>
          <a:stretch>
            <a:fillRect/>
          </a:stretch>
        </p:blipFill>
        <p:spPr>
          <a:xfrm>
            <a:off x="1870075" y="2908300"/>
            <a:ext cx="5353050" cy="29813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Mind Your Brain, Inc., (c)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-488950"/>
            <a:ext cx="8229600" cy="190658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River of Integration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Mind Your Brain, Inc., (c) 2016</a:t>
            </a:r>
            <a:endParaRPr lang="en-US" dirty="0"/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193800"/>
            <a:ext cx="862965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Middle Prefrontal Functions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74663" y="1298575"/>
            <a:ext cx="4021137" cy="5559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Bodily Regulation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Attuned Communication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Emotional Balance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Fear Extinction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Flexibility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75188" y="1409700"/>
            <a:ext cx="4011612" cy="4716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Insight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Empathy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Morality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Intuition</a:t>
            </a:r>
          </a:p>
        </p:txBody>
      </p:sp>
      <p:sp>
        <p:nvSpPr>
          <p:cNvPr id="522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73930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881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08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293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STRENGTHENING THE MIND:  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Enhancing Regulation: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Monitoring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Modulating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826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315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Major Mindsight Principles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073150"/>
            <a:ext cx="8229600" cy="505301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Mind viewed as a self-organizing emergent property or process that </a:t>
            </a:r>
            <a:r>
              <a:rPr lang="en-US" i="1" dirty="0" smtClean="0">
                <a:ea typeface="ＭＳ Ｐゴシック" pitchFamily="34" charset="-128"/>
              </a:rPr>
              <a:t>REGULATES energy and information flow</a:t>
            </a:r>
          </a:p>
          <a:p>
            <a:r>
              <a:rPr lang="en-US" dirty="0" smtClean="0">
                <a:ea typeface="ＭＳ Ｐゴシック" pitchFamily="34" charset="-128"/>
              </a:rPr>
              <a:t>The mind is both EMBODIED and RELATIONAL</a:t>
            </a:r>
          </a:p>
          <a:p>
            <a:r>
              <a:rPr lang="en-US" dirty="0" smtClean="0">
                <a:ea typeface="ＭＳ Ｐゴシック" pitchFamily="34" charset="-128"/>
              </a:rPr>
              <a:t>Regulation entails MONITORING and MODIFYING</a:t>
            </a:r>
          </a:p>
          <a:p>
            <a:r>
              <a:rPr lang="en-US" dirty="0" smtClean="0">
                <a:ea typeface="ＭＳ Ｐゴシック" pitchFamily="34" charset="-128"/>
              </a:rPr>
              <a:t>Harmony emerges from </a:t>
            </a:r>
            <a:r>
              <a:rPr lang="en-US" b="1" dirty="0" smtClean="0">
                <a:ea typeface="ＭＳ Ｐゴシック" pitchFamily="34" charset="-128"/>
              </a:rPr>
              <a:t>integration</a:t>
            </a:r>
            <a:r>
              <a:rPr lang="en-US" dirty="0" smtClean="0">
                <a:ea typeface="ＭＳ Ｐゴシック" pitchFamily="34" charset="-128"/>
              </a:rPr>
              <a:t>—</a:t>
            </a:r>
            <a:r>
              <a:rPr lang="en-US" i="1" dirty="0" smtClean="0">
                <a:ea typeface="ＭＳ Ｐゴシック" pitchFamily="34" charset="-128"/>
              </a:rPr>
              <a:t>the linkage of differentiated elements of a system</a:t>
            </a:r>
          </a:p>
          <a:p>
            <a:r>
              <a:rPr lang="en-US" b="1" dirty="0" smtClean="0">
                <a:ea typeface="ＭＳ Ｐゴシック" pitchFamily="34" charset="-128"/>
              </a:rPr>
              <a:t>Chaos and/or Rigidity </a:t>
            </a:r>
            <a:r>
              <a:rPr lang="en-US" dirty="0" smtClean="0">
                <a:ea typeface="ＭＳ Ｐゴシック" pitchFamily="34" charset="-128"/>
              </a:rPr>
              <a:t>result from impaired integration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Mind Your Brain, Inc., (c)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-822325"/>
            <a:ext cx="8229600" cy="2239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Wheel of Awareness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2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84200"/>
            <a:ext cx="75184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441700" y="6472238"/>
            <a:ext cx="2254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/>
              <a:t>Mind Your Brain, Inc., (c) 2015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Mind Your Brain, Inc., (c)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-373063"/>
            <a:ext cx="8229600" cy="1790701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Plane of Possibility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011" y="1092200"/>
            <a:ext cx="66421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Mind Your Brain, Inc., (c)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5984875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/>
            </a:r>
            <a:br>
              <a:rPr lang="en-US" sz="3200">
                <a:latin typeface="Calibri" charset="0"/>
              </a:rPr>
            </a:br>
            <a:r>
              <a:rPr lang="en-US" sz="8000" b="1" i="1">
                <a:latin typeface="Calibri" charset="0"/>
              </a:rPr>
              <a:t>“SELF”: </a:t>
            </a:r>
            <a:br>
              <a:rPr lang="en-US" sz="8000" b="1" i="1">
                <a:latin typeface="Calibri" charset="0"/>
              </a:rPr>
            </a:br>
            <a:r>
              <a:rPr lang="en-US" sz="8000" b="1" i="1">
                <a:latin typeface="Calibri" charset="0"/>
              </a:rPr>
              <a:t>Singular Noun </a:t>
            </a:r>
            <a:br>
              <a:rPr lang="en-US" sz="8000" b="1" i="1">
                <a:latin typeface="Calibri" charset="0"/>
              </a:rPr>
            </a:br>
            <a:r>
              <a:rPr lang="en-US" sz="8000" b="1" i="1">
                <a:latin typeface="Calibri" charset="0"/>
              </a:rPr>
              <a:t>or </a:t>
            </a:r>
            <a:br>
              <a:rPr lang="en-US" sz="8000" b="1" i="1">
                <a:latin typeface="Calibri" charset="0"/>
              </a:rPr>
            </a:br>
            <a:r>
              <a:rPr lang="en-US" sz="8000" b="1" i="1">
                <a:latin typeface="Calibri" charset="0"/>
              </a:rPr>
              <a:t>Plural Verb?</a:t>
            </a:r>
          </a:p>
        </p:txBody>
      </p:sp>
      <p:sp>
        <p:nvSpPr>
          <p:cNvPr id="3277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</a:rPr>
              <a:t>Mind Your Brain, Inc., (c) 2016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5984875"/>
          </a:xfrm>
        </p:spPr>
        <p:txBody>
          <a:bodyPr/>
          <a:lstStyle/>
          <a:p>
            <a:pPr eaLnBrk="1" hangingPunct="1"/>
            <a:r>
              <a:rPr lang="en-US" sz="9600" b="1" i="1" dirty="0">
                <a:latin typeface="Calibri" charset="0"/>
              </a:rPr>
              <a:t>“</a:t>
            </a:r>
            <a:r>
              <a:rPr lang="en-US" altLang="ja-JP" sz="9600" b="1" i="1" dirty="0" err="1" smtClean="0">
                <a:latin typeface="Calibri" charset="0"/>
              </a:rPr>
              <a:t>MWe</a:t>
            </a:r>
            <a:r>
              <a:rPr lang="en-US" sz="9600" b="1" i="1" dirty="0">
                <a:latin typeface="Calibri" charset="0"/>
              </a:rPr>
              <a:t>”</a:t>
            </a:r>
          </a:p>
        </p:txBody>
      </p:sp>
      <p:sp>
        <p:nvSpPr>
          <p:cNvPr id="33794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</a:rPr>
              <a:t>Mind Your Brain, Inc., (c) 2016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charset="0"/>
              <a:buNone/>
            </a:pPr>
            <a:r>
              <a:rPr lang="en-US" sz="4800" i="1">
                <a:latin typeface="News Gothic MT" charset="0"/>
                <a:ea typeface="ＭＳ Ｐゴシック" charset="0"/>
                <a:cs typeface="ＭＳ Ｐゴシック" charset="0"/>
              </a:rPr>
              <a:t>Integration </a:t>
            </a: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4800" i="1">
                <a:latin typeface="News Gothic MT" charset="0"/>
                <a:ea typeface="ＭＳ Ｐゴシック" charset="0"/>
                <a:cs typeface="ＭＳ Ｐゴシック" charset="0"/>
              </a:rPr>
              <a:t>Made Visible</a:t>
            </a: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4800">
                <a:latin typeface="News Gothic MT" charset="0"/>
                <a:ea typeface="ＭＳ Ｐゴシック" charset="0"/>
                <a:cs typeface="ＭＳ Ｐゴシック" charset="0"/>
              </a:rPr>
              <a:t>Is</a:t>
            </a: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4800" b="1">
                <a:latin typeface="News Gothic MT" charset="0"/>
                <a:ea typeface="ＭＳ Ｐゴシック" charset="0"/>
                <a:cs typeface="ＭＳ Ｐゴシック" charset="0"/>
              </a:rPr>
              <a:t>Kindness and Compassion</a:t>
            </a:r>
          </a:p>
        </p:txBody>
      </p:sp>
      <p:sp>
        <p:nvSpPr>
          <p:cNvPr id="5325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00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11667"/>
            <a:ext cx="8229600" cy="120597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MINDFULNESS: Mindful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Awareness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49275" y="1238250"/>
            <a:ext cx="8042275" cy="523875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“A form of awareness that comes from paying attention, on purpose, non-judgmentally to the present moment”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Mindful Practice involves: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Focusing </a:t>
            </a:r>
            <a:r>
              <a:rPr lang="en-US" sz="6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Attention on Intention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6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Awareness of Awareness itself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6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“Training the Mind” to focus on inner </a:t>
            </a: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experience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Differentiating Sensory Awareness from Observing/Narrating Awareness and Linking with Attentional Practice</a:t>
            </a:r>
            <a:endParaRPr lang="en-US" sz="67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</p:txBody>
      </p:sp>
      <p:sp>
        <p:nvSpPr>
          <p:cNvPr id="2150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26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9587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Mindfulness:  Using the focus of attention to transform…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555750"/>
            <a:ext cx="8229600" cy="496887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Brain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(Davidson et al) (Lazar et al)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Immune System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(Davidson et al)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Sense of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Well-Being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(Kabat-Zinn et al)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Physician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Burn-Out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(Reduction:  Epstein, et al)</a:t>
            </a:r>
          </a:p>
          <a:p>
            <a:pPr eaLnBrk="1" hangingPunct="1"/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Attention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Jha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et al)</a:t>
            </a:r>
          </a:p>
          <a:p>
            <a:pPr eaLnBrk="1" hangingPunct="1"/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Relational Function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(Shapiro, et al)</a:t>
            </a:r>
          </a:p>
          <a:p>
            <a:pPr eaLnBrk="1" hangingPunct="1"/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Epigenetic Regulation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(Fredrickson, et al)</a:t>
            </a:r>
          </a:p>
          <a:p>
            <a:pPr eaLnBrk="1" hangingPunct="1"/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Telomerase Levels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Epel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et al)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9288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6292850"/>
          </a:xfrm>
        </p:spPr>
        <p:txBody>
          <a:bodyPr/>
          <a:lstStyle/>
          <a:p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>Mindsight:</a:t>
            </a:r>
            <a:br>
              <a:rPr lang="en-US">
                <a:latin typeface="News Gothic MT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>Insight</a:t>
            </a:r>
            <a:br>
              <a:rPr lang="en-US">
                <a:latin typeface="News Gothic MT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>Empathy</a:t>
            </a:r>
            <a:br>
              <a:rPr lang="en-US">
                <a:latin typeface="News Gothic MT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>and </a:t>
            </a:r>
            <a:br>
              <a:rPr lang="en-US">
                <a:latin typeface="News Gothic MT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>Integration</a:t>
            </a:r>
            <a:br>
              <a:rPr lang="en-US">
                <a:latin typeface="News Gothic MT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News Gothic MT" charset="0"/>
                <a:ea typeface="ＭＳ Ｐゴシック" charset="0"/>
                <a:cs typeface="ＭＳ Ｐゴシック" charset="0"/>
              </a:rPr>
            </a:br>
            <a:endParaRPr lang="en-US"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1693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8012045">
            <a:off x="1527969" y="723107"/>
            <a:ext cx="4565650" cy="4329112"/>
          </a:xfrm>
          <a:prstGeom prst="triangle">
            <a:avLst>
              <a:gd name="adj" fmla="val 443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3586163" y="5680075"/>
            <a:ext cx="247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                 RELATIONSHIPS 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 rot="10800000" flipV="1">
            <a:off x="6881813" y="1458913"/>
            <a:ext cx="184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(EMBODIED) BRAIN 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 flipH="1">
            <a:off x="928688" y="1611313"/>
            <a:ext cx="1052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MIND</a:t>
            </a: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681163" y="166688"/>
            <a:ext cx="5200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Times New Roman" charset="0"/>
              </a:rPr>
              <a:t>   WHAT CONNECTS RELATIONSHIPS, MIND, AND BODY/BRAIN?</a:t>
            </a:r>
          </a:p>
        </p:txBody>
      </p:sp>
      <p:sp>
        <p:nvSpPr>
          <p:cNvPr id="2867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85562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263525" y="1022350"/>
            <a:ext cx="86709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latin typeface="Calibri" charset="0"/>
              </a:rPr>
              <a:t>RELATIONSHIPS</a:t>
            </a:r>
            <a:r>
              <a:rPr lang="en-US" sz="3600">
                <a:latin typeface="Calibri" charset="0"/>
              </a:rPr>
              <a:t>:  </a:t>
            </a:r>
            <a:r>
              <a:rPr lang="en-US" sz="3600">
                <a:solidFill>
                  <a:srgbClr val="008000"/>
                </a:solidFill>
                <a:latin typeface="Calibri" charset="0"/>
              </a:rPr>
              <a:t>SHARING</a:t>
            </a:r>
          </a:p>
          <a:p>
            <a:pPr eaLnBrk="1" hangingPunct="1"/>
            <a:r>
              <a:rPr lang="en-US" sz="3600">
                <a:latin typeface="Calibri" charset="0"/>
              </a:rPr>
              <a:t/>
            </a:r>
            <a:br>
              <a:rPr lang="en-US" sz="3600">
                <a:latin typeface="Calibri" charset="0"/>
              </a:rPr>
            </a:br>
            <a:r>
              <a:rPr lang="en-US" sz="3600">
                <a:latin typeface="Calibri" charset="0"/>
              </a:rPr>
              <a:t>“</a:t>
            </a:r>
            <a:r>
              <a:rPr lang="en-US" altLang="ja-JP" sz="4000" b="1">
                <a:latin typeface="Calibri" charset="0"/>
              </a:rPr>
              <a:t>BRAIN</a:t>
            </a:r>
            <a:r>
              <a:rPr lang="en-US" sz="3600">
                <a:latin typeface="Calibri" charset="0"/>
              </a:rPr>
              <a:t>”</a:t>
            </a:r>
            <a:r>
              <a:rPr lang="en-US" altLang="ja-JP" sz="3600">
                <a:latin typeface="Calibri" charset="0"/>
              </a:rPr>
              <a:t>: </a:t>
            </a:r>
            <a:r>
              <a:rPr lang="en-US" altLang="ja-JP" sz="3600">
                <a:solidFill>
                  <a:srgbClr val="008000"/>
                </a:solidFill>
                <a:latin typeface="Calibri" charset="0"/>
              </a:rPr>
              <a:t>THE EMBODIED MECHANISM</a:t>
            </a:r>
          </a:p>
          <a:p>
            <a:pPr eaLnBrk="1" hangingPunct="1"/>
            <a:endParaRPr lang="en-US" sz="3600">
              <a:latin typeface="Calibri" charset="0"/>
            </a:endParaRPr>
          </a:p>
          <a:p>
            <a:pPr eaLnBrk="1" hangingPunct="1"/>
            <a:r>
              <a:rPr lang="en-US" sz="4000" b="1">
                <a:latin typeface="Calibri" charset="0"/>
              </a:rPr>
              <a:t>MIND</a:t>
            </a:r>
            <a:r>
              <a:rPr lang="en-US" sz="3600">
                <a:latin typeface="Calibri" charset="0"/>
              </a:rPr>
              <a:t>:  An </a:t>
            </a:r>
            <a:r>
              <a:rPr lang="en-US" sz="3600">
                <a:solidFill>
                  <a:srgbClr val="0000FF"/>
                </a:solidFill>
                <a:latin typeface="Calibri" charset="0"/>
              </a:rPr>
              <a:t>EMERGENT, SELF-ORGANIZING PROCESS</a:t>
            </a:r>
            <a:r>
              <a:rPr lang="en-US" sz="3600">
                <a:latin typeface="Calibri" charset="0"/>
              </a:rPr>
              <a:t> emerging FROM and also </a:t>
            </a:r>
            <a:r>
              <a:rPr lang="en-US" sz="3600">
                <a:solidFill>
                  <a:srgbClr val="008000"/>
                </a:solidFill>
                <a:latin typeface="Calibri" charset="0"/>
              </a:rPr>
              <a:t>REGULATING</a:t>
            </a:r>
          </a:p>
          <a:p>
            <a:pPr eaLnBrk="1" hangingPunct="1"/>
            <a:r>
              <a:rPr lang="en-US" sz="3600">
                <a:latin typeface="Calibri" charset="0"/>
              </a:rPr>
              <a:t>the FLOW OF ENERGY AND INFORMATION </a:t>
            </a:r>
          </a:p>
          <a:p>
            <a:pPr eaLnBrk="1" hangingPunct="1"/>
            <a:r>
              <a:rPr lang="en-US" sz="3600">
                <a:solidFill>
                  <a:srgbClr val="FF0000"/>
                </a:solidFill>
                <a:latin typeface="Calibri" charset="0"/>
              </a:rPr>
              <a:t>within the </a:t>
            </a:r>
            <a:r>
              <a:rPr lang="en-US" sz="3600" b="1">
                <a:solidFill>
                  <a:srgbClr val="FF0000"/>
                </a:solidFill>
                <a:latin typeface="Calibri" charset="0"/>
              </a:rPr>
              <a:t>Body</a:t>
            </a:r>
            <a:r>
              <a:rPr lang="en-US" sz="3600">
                <a:solidFill>
                  <a:srgbClr val="FF0000"/>
                </a:solidFill>
                <a:latin typeface="Calibri" charset="0"/>
              </a:rPr>
              <a:t> and within our </a:t>
            </a:r>
            <a:r>
              <a:rPr lang="en-US" sz="3600" b="1">
                <a:solidFill>
                  <a:srgbClr val="FF0000"/>
                </a:solidFill>
                <a:latin typeface="Calibri" charset="0"/>
              </a:rPr>
              <a:t>Relationships</a:t>
            </a:r>
          </a:p>
        </p:txBody>
      </p:sp>
      <p:sp>
        <p:nvSpPr>
          <p:cNvPr id="2969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Mind Your Brain, Inc., (c) 2016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83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 Working Definition of a core aspect of the Mind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An Embodied and Relational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Self-Organizing Emergent Process that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Regulates the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Flow of Energy and Information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(An Emergent Property arises from the interactions of elements of a system—i.e. from the flow of energy within embodied neural activity and relational communication)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Mind Your Brain, Inc., (c)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Mindfulness, Mindsight and Health:  Presence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does it mean to be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present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?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Why is presence one of the most important aspects of our interpersonal relationships?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does presence increase telomerase, improve epigenetic regulation, and enhance immune function?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the connection among presence, attunement, resonance and trust (PART)?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Mind Your Brain, Inc., (c)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Integration:  A simple but powerful framework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i="1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Integration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is:</a:t>
            </a:r>
          </a:p>
          <a:p>
            <a:pPr algn="ctr" eaLnBrk="1" hangingPunct="1">
              <a:buFont typeface="Wingdings" charset="0"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</a:t>
            </a:r>
          </a:p>
          <a:p>
            <a:pPr algn="ctr" eaLnBrk="1" hangingPunct="1">
              <a:buFont typeface="Wingdings" charset="0"/>
              <a:buNone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LINKAGE</a:t>
            </a:r>
          </a:p>
          <a:p>
            <a:pPr algn="ctr" eaLnBrk="1" hangingPunct="1">
              <a:buFont typeface="Wingdings" charset="0"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of</a:t>
            </a:r>
          </a:p>
          <a:p>
            <a:pPr algn="ctr" eaLnBrk="1" hangingPunct="1">
              <a:buFont typeface="Wingdings" charset="0"/>
              <a:buNone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    D I F F E R E N T I A T E D </a:t>
            </a:r>
          </a:p>
          <a:p>
            <a:pPr algn="ctr" eaLnBrk="1" hangingPunct="1"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Parts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 smtClean="0">
                <a:solidFill>
                  <a:schemeClr val="tx2"/>
                </a:solidFill>
              </a:rPr>
              <a:t>Mind Your Brain, Inc., (c) 2016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600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“Mindfulness, Mindsight, and a Healthy Mind” Daniel J. Siegel Mindsight Institute</vt:lpstr>
      <vt:lpstr>MINDFULNESS: Mindful Awareness</vt:lpstr>
      <vt:lpstr>Mindfulness:  Using the focus of attention to transform… </vt:lpstr>
      <vt:lpstr>Mindsight: Insight Empathy and  Integration  </vt:lpstr>
      <vt:lpstr>PowerPoint Presentation</vt:lpstr>
      <vt:lpstr>PowerPoint Presentation</vt:lpstr>
      <vt:lpstr>A Working Definition of a core aspect of the Mind</vt:lpstr>
      <vt:lpstr>Mindfulness, Mindsight and Health:  Presence</vt:lpstr>
      <vt:lpstr>Integration:  A simple but powerful framework</vt:lpstr>
      <vt:lpstr>The River of Integration</vt:lpstr>
      <vt:lpstr>Middle Prefrontal Functions</vt:lpstr>
      <vt:lpstr>PowerPoint Presentation</vt:lpstr>
      <vt:lpstr>STRENGTHENING THE MIND:    Enhancing Regulation:  Monitoring  Modulating </vt:lpstr>
      <vt:lpstr>Major Mindsight Principles</vt:lpstr>
      <vt:lpstr>The Wheel of Awareness</vt:lpstr>
      <vt:lpstr>The Plane of Possibility</vt:lpstr>
      <vt:lpstr> “SELF”:  Singular Noun  or  Plural Verb?</vt:lpstr>
      <vt:lpstr>“MWe”</vt:lpstr>
      <vt:lpstr>PowerPoint Presentation</vt:lpstr>
    </vt:vector>
  </TitlesOfParts>
  <Company>Mindsight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I:  Presence and the Social Brain</dc:title>
  <dc:creator>Daniel Siegel</dc:creator>
  <cp:lastModifiedBy>eperl</cp:lastModifiedBy>
  <cp:revision>51</cp:revision>
  <dcterms:created xsi:type="dcterms:W3CDTF">2010-12-03T15:18:33Z</dcterms:created>
  <dcterms:modified xsi:type="dcterms:W3CDTF">2016-04-28T17:01:07Z</dcterms:modified>
</cp:coreProperties>
</file>